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x-none" altLang="en-US"/>
              <a:t>Текущее состояние </a:t>
            </a:r>
            <a:br>
              <a:rPr lang="x-none" altLang="en-US"/>
            </a:br>
            <a:r>
              <a:rPr lang="x-none" altLang="en-US"/>
              <a:t>ИБ в КР</a:t>
            </a:r>
            <a:endParaRPr lang="x-none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x-none" altLang="en-US">
                <a:sym typeface="+mn-ea"/>
              </a:rPr>
              <a:t>Региональные тренды</a:t>
            </a:r>
            <a:endParaRPr lang="x-none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457200" indent="-457200"/>
            <a:r>
              <a:rPr lang="en-US"/>
              <a:t>Потеря данных не лучше, чем потеря денег: результат большинства компьютерных атак </a:t>
            </a:r>
            <a:r>
              <a:rPr lang="x-none" altLang="en-US"/>
              <a:t>прошлого </a:t>
            </a:r>
            <a:r>
              <a:rPr lang="en-US"/>
              <a:t>года — утечки конфиденциальной информации.</a:t>
            </a:r>
            <a:endParaRPr lang="en-US"/>
          </a:p>
          <a:p>
            <a:pPr marL="457200" indent="-457200"/>
            <a:endParaRPr lang="en-US"/>
          </a:p>
          <a:p>
            <a:pPr marL="457200" indent="-457200"/>
            <a:r>
              <a:rPr lang="en-US"/>
              <a:t>Целевые атаки: 62% кибератак </a:t>
            </a:r>
            <a:r>
              <a:rPr lang="x-none" altLang="en-US"/>
              <a:t>прошлого</a:t>
            </a:r>
            <a:r>
              <a:rPr lang="en-US"/>
              <a:t> года были целевыми. Главный метод проникновения – таргетированный фишинг. Среднее время присутствия атакующих в системе составляет до 3 лет. Лишь 10% атак выявляются самими жертвами.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x-none" altLang="en-US">
                <a:sym typeface="+mn-ea"/>
              </a:rPr>
              <a:t>Региональные тренды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Финансовые системы: Ожидается 30%-й рост атак на финансовые организации. Основная причина - реактивные подходы к ИБ и отказ от регулярного анализа защищенности. Хакеры, увидев «лёгкие деньги», тиражируют успешные атаки</a:t>
            </a:r>
            <a:endParaRPr lang="en-US"/>
          </a:p>
          <a:p>
            <a:endParaRPr lang="en-US"/>
          </a:p>
          <a:p>
            <a:r>
              <a:rPr lang="en-US"/>
              <a:t>Выкуп на высшем уровне: компании подвергаются вымогательству с помощью троянов-шифровальщиков, DDoS-атак и уязвимостей веб-сайтов. 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x-none" altLang="en-US">
                <a:sym typeface="+mn-ea"/>
              </a:rPr>
              <a:t>Региональные тренды</a:t>
            </a:r>
            <a:endParaRPr lang="x-none" altLang="en-US"/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Государственные сайты – самая частая цель веб-атак. Наиболее популярны атаки «Внедрение операторов SQL» и «Выход за пределы назначенной директории (Path Traversal)».</a:t>
            </a:r>
            <a:endParaRPr lang="en-US"/>
          </a:p>
          <a:p>
            <a:endParaRPr lang="en-US"/>
          </a:p>
          <a:p>
            <a:r>
              <a:rPr lang="en-US"/>
              <a:t>«Сфера влияния» мобильных приложений расширяется: приложения для управления бытовыми приборами или для игр с дополненной реальностью дают злоумышленникам новые возможности вмешательства в жизнь своих жертв.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x-none" altLang="en-US"/>
              <a:t>Региональные тренды</a:t>
            </a:r>
            <a:endParaRPr lang="x-none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Атаки через уязвимости аппаратных платформ. Легальныеаппаратные возможности, предусмотренные самими производителями, могут быть использованы не по назначению. Аппаратные атаки страшны тем, что зачастую они не зависят от ОС и не могут быть оперативно предотвращены</a:t>
            </a:r>
            <a:endParaRPr lang="en-US"/>
          </a:p>
          <a:p>
            <a:endParaRPr lang="en-US"/>
          </a:p>
          <a:p>
            <a:r>
              <a:rPr lang="x-none" altLang="en-US"/>
              <a:t>Интернет вещей</a:t>
            </a:r>
            <a:endParaRPr lang="x-none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x-none" altLang="en-US"/>
              <a:t>Инциденты в КР</a:t>
            </a:r>
            <a:endParaRPr lang="x-none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x-none" altLang="en-US"/>
              <a:t>Финансовый сектор</a:t>
            </a:r>
            <a:endParaRPr lang="x-none" altLang="en-US"/>
          </a:p>
          <a:p>
            <a:pPr lvl="1"/>
            <a:r>
              <a:rPr lang="x-none" altLang="en-US"/>
              <a:t>несколько подтвердженных инцидентов</a:t>
            </a:r>
            <a:endParaRPr lang="x-none" altLang="en-US"/>
          </a:p>
          <a:p>
            <a:pPr lvl="1"/>
            <a:r>
              <a:rPr lang="x-none" altLang="en-US"/>
              <a:t>потери более 5млн сом</a:t>
            </a:r>
            <a:endParaRPr lang="x-none" altLang="en-US"/>
          </a:p>
          <a:p>
            <a:pPr lvl="0"/>
            <a:r>
              <a:rPr lang="x-none" altLang="en-US"/>
              <a:t>Физические, юридические лица и гос органы</a:t>
            </a:r>
            <a:endParaRPr lang="x-none" altLang="en-US"/>
          </a:p>
          <a:p>
            <a:pPr lvl="1"/>
            <a:r>
              <a:rPr lang="x-none" altLang="en-US" sz="2400"/>
              <a:t>Шифровальщики - несколько десятков организаций на суммы от 100 до 1500 долларов США(базы 1с, документы, персональные данные)</a:t>
            </a:r>
            <a:endParaRPr lang="x-none" altLang="en-US" sz="2400"/>
          </a:p>
          <a:p>
            <a:pPr lvl="1"/>
            <a:r>
              <a:rPr lang="x-none" altLang="en-US" sz="2400"/>
              <a:t>каждая 5 компания не смогла вернуть данные даже после выкупа</a:t>
            </a:r>
            <a:endParaRPr lang="x-none" altLang="en-US" sz="2400"/>
          </a:p>
          <a:p>
            <a:pPr marL="457200" lvl="1" indent="0">
              <a:buNone/>
            </a:pPr>
            <a:endParaRPr lang="x-none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x-none" altLang="en-US"/>
              <a:t>Инциденты в КР</a:t>
            </a:r>
            <a:endParaRPr lang="x-none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x-none" altLang="en-US" sz="2800"/>
              <a:t>Веб сайты государственных органов</a:t>
            </a:r>
            <a:endParaRPr lang="x-none" altLang="en-US" sz="2800"/>
          </a:p>
          <a:p>
            <a:pPr lvl="1"/>
            <a:r>
              <a:rPr lang="x-none" altLang="en-US" sz="2800"/>
              <a:t>МВД, МИД, ГКНБ, АКС ГКНБ, ГАС при ПКР, мэрии г. Бишкека и др</a:t>
            </a:r>
            <a:endParaRPr lang="x-none" altLang="en-US" sz="2800"/>
          </a:p>
          <a:p>
            <a:pPr lvl="0"/>
            <a:r>
              <a:rPr lang="x-none" altLang="en-US" sz="2800"/>
              <a:t>Интернет вещей</a:t>
            </a:r>
            <a:endParaRPr lang="x-none" altLang="en-US" sz="2800"/>
          </a:p>
          <a:p>
            <a:pPr lvl="1"/>
            <a:r>
              <a:rPr lang="x-none" altLang="en-US" sz="2800"/>
              <a:t>ADSL модемы, камеры наблюдения</a:t>
            </a:r>
            <a:endParaRPr lang="x-none" altLang="en-US" sz="2800"/>
          </a:p>
          <a:p>
            <a:pPr marL="457200" lvl="0" indent="-457200"/>
            <a:r>
              <a:rPr lang="x-none" altLang="en-US" sz="2800"/>
              <a:t>Мобильные устройства</a:t>
            </a:r>
            <a:endParaRPr lang="x-none" altLang="en-US" sz="2800"/>
          </a:p>
          <a:p>
            <a:pPr marL="914400" lvl="1" indent="-457200"/>
            <a:r>
              <a:rPr lang="x-none" altLang="en-US" sz="2800"/>
              <a:t>Приложения для слежения</a:t>
            </a:r>
            <a:endParaRPr lang="x-none" altLang="en-US" sz="2800"/>
          </a:p>
          <a:p>
            <a:pPr marL="914400" lvl="1" indent="-457200"/>
            <a:r>
              <a:rPr lang="x-none" altLang="en-US" sz="2800"/>
              <a:t>ransomware (от 100 долларов США в день в течении полугода)</a:t>
            </a:r>
            <a:endParaRPr lang="x-none" altLang="en-US" sz="2800"/>
          </a:p>
          <a:p>
            <a:pPr marL="457200" lvl="1" indent="0">
              <a:buNone/>
            </a:pPr>
            <a:endParaRPr lang="x-none" altLang="en-US"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2016</Words>
  <Application>Kingsoft Office WPP</Application>
  <PresentationFormat>Widescreen</PresentationFormat>
  <Paragraphs>48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Инциденты в КР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rkononov</dc:creator>
  <cp:lastModifiedBy>rkononov</cp:lastModifiedBy>
  <cp:revision>2</cp:revision>
  <dcterms:created xsi:type="dcterms:W3CDTF">2017-06-21T15:10:05Z</dcterms:created>
  <dcterms:modified xsi:type="dcterms:W3CDTF">2017-06-21T15:10:05Z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1033-10.1.0.5672</vt:lpwstr>
  </property>
</Properties>
</file>