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1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1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1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1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1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1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1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1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1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100" u="none" cap="none" strike="noStrike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2pPr>
            <a:lvl3pPr indent="0" lvl="2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3pPr>
            <a:lvl4pPr indent="0" lvl="3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4pPr>
            <a:lvl5pPr indent="0" lvl="4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5pPr>
            <a:lvl6pPr indent="0" lvl="5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6pPr>
            <a:lvl7pPr indent="0" lvl="6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7pPr>
            <a:lvl8pPr indent="0" lvl="7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8pPr>
            <a:lvl9pPr indent="0" lvl="8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2pPr>
            <a:lvl3pPr indent="0" lvl="2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3pPr>
            <a:lvl4pPr indent="0" lvl="3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4pPr>
            <a:lvl5pPr indent="0" lvl="4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5pPr>
            <a:lvl6pPr indent="0" lvl="5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6pPr>
            <a:lvl7pPr indent="0" lvl="6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7pPr>
            <a:lvl8pPr indent="0" lvl="7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8pPr>
            <a:lvl9pPr indent="0" lvl="8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2pPr>
            <a:lvl3pPr indent="0" lvl="2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3pPr>
            <a:lvl4pPr indent="0" lvl="3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4pPr>
            <a:lvl5pPr indent="0" lvl="4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5pPr>
            <a:lvl6pPr indent="0" lvl="5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6pPr>
            <a:lvl7pPr indent="0" lvl="6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7pPr>
            <a:lvl8pPr indent="0" lvl="7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8pPr>
            <a:lvl9pPr indent="0" lvl="8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2pPr>
            <a:lvl3pPr indent="0" lvl="2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3pPr>
            <a:lvl4pPr indent="0" lvl="3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4pPr>
            <a:lvl5pPr indent="0" lvl="4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5pPr>
            <a:lvl6pPr indent="0" lvl="5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6pPr>
            <a:lvl7pPr indent="0" lvl="6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7pPr>
            <a:lvl8pPr indent="0" lvl="7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8pPr>
            <a:lvl9pPr indent="0" lvl="8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indent="0" lvl="2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indent="0" lvl="3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indent="0" lvl="4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indent="0" lvl="5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indent="0" lvl="6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indent="0" lvl="7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indent="0" lvl="8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GB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cs.google.com/document/d/1Qgzr-owFKngwGJ2T2D40tvoJDuab2aZG-PpXOY09tLM/edit#heading=h.41usam3h43vg" TargetMode="External"/><Relationship Id="rId4" Type="http://schemas.openxmlformats.org/officeDocument/2006/relationships/hyperlink" Target="https://docs.google.com/document/d/1Qgzr-owFKngwGJ2T2D40tvoJDuab2aZG-PpXOY09tLM/edit#heading=h.ynbxog7txi3b" TargetMode="External"/><Relationship Id="rId11" Type="http://schemas.openxmlformats.org/officeDocument/2006/relationships/hyperlink" Target="https://docs.google.com/document/d/1Qgzr-owFKngwGJ2T2D40tvoJDuab2aZG-PpXOY09tLM/edit#heading=h.ojahmoddw2pa" TargetMode="External"/><Relationship Id="rId10" Type="http://schemas.openxmlformats.org/officeDocument/2006/relationships/hyperlink" Target="https://docs.google.com/document/d/1Qgzr-owFKngwGJ2T2D40tvoJDuab2aZG-PpXOY09tLM/edit#heading=h.m399mhfd8s7c" TargetMode="External"/><Relationship Id="rId12" Type="http://schemas.openxmlformats.org/officeDocument/2006/relationships/image" Target="../media/image2.png"/><Relationship Id="rId9" Type="http://schemas.openxmlformats.org/officeDocument/2006/relationships/hyperlink" Target="https://docs.google.com/document/d/1Qgzr-owFKngwGJ2T2D40tvoJDuab2aZG-PpXOY09tLM/edit#heading=h.xaq2q1d1dfbl" TargetMode="External"/><Relationship Id="rId5" Type="http://schemas.openxmlformats.org/officeDocument/2006/relationships/hyperlink" Target="https://docs.google.com/document/d/1Qgzr-owFKngwGJ2T2D40tvoJDuab2aZG-PpXOY09tLM/edit#heading=h.pnr39gr19pvp" TargetMode="External"/><Relationship Id="rId6" Type="http://schemas.openxmlformats.org/officeDocument/2006/relationships/hyperlink" Target="https://docs.google.com/document/d/1Qgzr-owFKngwGJ2T2D40tvoJDuab2aZG-PpXOY09tLM/edit#heading=h.91l4he35h7dh" TargetMode="External"/><Relationship Id="rId7" Type="http://schemas.openxmlformats.org/officeDocument/2006/relationships/hyperlink" Target="https://docs.google.com/document/d/1Qgzr-owFKngwGJ2T2D40tvoJDuab2aZG-PpXOY09tLM/edit#heading=h.pwcjbw3mtuna" TargetMode="External"/><Relationship Id="rId8" Type="http://schemas.openxmlformats.org/officeDocument/2006/relationships/hyperlink" Target="https://docs.google.com/document/d/1Qgzr-owFKngwGJ2T2D40tvoJDuab2aZG-PpXOY09tLM/edit#heading=h.rxcacq87w8n9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hyperlink" Target="https://docs.google.com/document/d/1Qgzr-owFKngwGJ2T2D40tvoJDuab2aZG-PpXOY09tLM/edit#heading=h.m399mhfd8s7c" TargetMode="External"/><Relationship Id="rId5" Type="http://schemas.openxmlformats.org/officeDocument/2006/relationships/hyperlink" Target="https://docs.google.com/document/d/1Qgzr-owFKngwGJ2T2D40tvoJDuab2aZG-PpXOY09tLM/edit#heading=h.9ni771gfvlsi" TargetMode="External"/><Relationship Id="rId6" Type="http://schemas.openxmlformats.org/officeDocument/2006/relationships/hyperlink" Target="https://docs.google.com/document/d/1Qgzr-owFKngwGJ2T2D40tvoJDuab2aZG-PpXOY09tLM/edit#heading=h.ojahmoddw2pa" TargetMode="External"/><Relationship Id="rId7" Type="http://schemas.openxmlformats.org/officeDocument/2006/relationships/hyperlink" Target="https://docs.google.com/document/d/1Qgzr-owFKngwGJ2T2D40tvoJDuab2aZG-PpXOY09tLM/edit#heading=h.yi86wirdbxe7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hyperlink" Target="https://docs.google.com/document/d/1Qgzr-owFKngwGJ2T2D40tvoJDuab2aZG-PpXOY09tLM/edit#heading=h.uh65ae2nq57u" TargetMode="External"/><Relationship Id="rId5" Type="http://schemas.openxmlformats.org/officeDocument/2006/relationships/hyperlink" Target="https://docs.google.com/document/d/1Qgzr-owFKngwGJ2T2D40tvoJDuab2aZG-PpXOY09tLM/edit#heading=h.ugof4k10uwni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roskomsvoboda@rublacklist.net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348BC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лашки.png" id="54" name="Shape 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2850" y="895550"/>
            <a:ext cx="5878273" cy="272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/>
          <p:nvPr/>
        </p:nvSpPr>
        <p:spPr>
          <a:xfrm>
            <a:off x="-443200" y="3972175"/>
            <a:ext cx="99014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Verdana"/>
              <a:buNone/>
            </a:pPr>
            <a:r>
              <a:rPr i="0" lang="en-GB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| </a:t>
            </a:r>
            <a:r>
              <a:rPr lang="en-GB">
                <a:solidFill>
                  <a:srgbClr val="FFFFFF"/>
                </a:solidFill>
                <a:highlight>
                  <a:srgbClr val="4080FF"/>
                </a:highlight>
                <a:latin typeface="Verdana"/>
                <a:ea typeface="Verdana"/>
                <a:cs typeface="Verdana"/>
                <a:sym typeface="Verdana"/>
              </a:rPr>
              <a:t>"Регулирование на грани фола"</a:t>
            </a:r>
            <a:r>
              <a:rPr b="0" i="0" lang="en-GB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/>
        </p:nvSpPr>
        <p:spPr>
          <a:xfrm>
            <a:off x="1634450" y="1405300"/>
            <a:ext cx="5671499" cy="1913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139-ФЗ (“Закон о черных списках сайтов”)</a:t>
            </a:r>
            <a:r>
              <a:rPr b="0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187-ФЗ (“Антипиратский закон ver.1.0)</a:t>
            </a:r>
            <a:r>
              <a:rPr b="0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364-ФЗ (“Антипиратский закон ver.2.0)</a:t>
            </a:r>
            <a:r>
              <a:rPr b="0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6"/>
              </a:rPr>
              <a:t>398-ФЗ (“Закон о моментальных блокировках”, “Закон Лугового”)</a:t>
            </a:r>
            <a:r>
              <a:rPr b="0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7"/>
              </a:rPr>
              <a:t>179-ФЗ, 433-ФЗ (“Закон об уголовной ответственности за публичные призывы к сепаратизму”)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264-ФЗ (“Закон о праве быть забытым”)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9"/>
              </a:rPr>
              <a:t>129-ФЗ (“Закон о нежелательных организациях”)</a:t>
            </a:r>
          </a:p>
          <a:p>
            <a:pPr indent="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Verdana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8.</a:t>
            </a:r>
            <a:r>
              <a:rPr b="1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0"/>
              </a:rPr>
              <a:t>97-ФЗ (“Закон о блогерах и организаторах распространения информации”)</a:t>
            </a:r>
          </a:p>
          <a:p>
            <a:pPr indent="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9.</a:t>
            </a:r>
            <a:r>
              <a:rPr b="1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1"/>
              </a:rPr>
              <a:t>242-ФЗ (“Закон о локализации персональных данных”)</a:t>
            </a:r>
            <a:r>
              <a:rPr b="0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</a:p>
          <a:p>
            <a:pPr indent="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скважина.png" id="61" name="Shape 6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505075" y="2235700"/>
            <a:ext cx="1308699" cy="2907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" name="Shape 62"/>
          <p:cNvCxnSpPr/>
          <p:nvPr/>
        </p:nvCxnSpPr>
        <p:spPr>
          <a:xfrm>
            <a:off x="0" y="938025"/>
            <a:ext cx="3245099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lg" w="lg" type="oval"/>
          </a:ln>
        </p:spPr>
      </p:cxnSp>
      <p:sp>
        <p:nvSpPr>
          <p:cNvPr id="63" name="Shape 63"/>
          <p:cNvSpPr txBox="1"/>
          <p:nvPr/>
        </p:nvSpPr>
        <p:spPr>
          <a:xfrm>
            <a:off x="109650" y="399325"/>
            <a:ext cx="30443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25000"/>
              <a:buFont typeface="Verdana"/>
              <a:buNone/>
            </a:pPr>
            <a:r>
              <a:rPr b="1" i="0" lang="en-GB" sz="2500" u="none" cap="none" strike="noStrike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</a:p>
        </p:txBody>
      </p:sp>
      <p:sp>
        <p:nvSpPr>
          <p:cNvPr id="64" name="Shape 64"/>
          <p:cNvSpPr txBox="1"/>
          <p:nvPr/>
        </p:nvSpPr>
        <p:spPr>
          <a:xfrm>
            <a:off x="3796100" y="429800"/>
            <a:ext cx="51207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свобода слова и самовыражения</a:t>
            </a: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 |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69" name="Shape 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5075" y="2235700"/>
            <a:ext cx="1308699" cy="29077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cking_1_rus_750.png" id="70" name="Shape 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2050" y="0"/>
            <a:ext cx="461991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75" name="Shape 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5075" y="2235700"/>
            <a:ext cx="1308600" cy="2907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ocking_2_rus_750.png" id="76" name="Shape 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9500" y="0"/>
            <a:ext cx="44137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81" name="Shape 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5075" y="2235700"/>
            <a:ext cx="1308699" cy="2907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Shape 82"/>
          <p:cNvCxnSpPr/>
          <p:nvPr/>
        </p:nvCxnSpPr>
        <p:spPr>
          <a:xfrm>
            <a:off x="0" y="938025"/>
            <a:ext cx="3245099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lg" w="lg" type="oval"/>
          </a:ln>
        </p:spPr>
      </p:cxnSp>
      <p:sp>
        <p:nvSpPr>
          <p:cNvPr id="83" name="Shape 83"/>
          <p:cNvSpPr txBox="1"/>
          <p:nvPr/>
        </p:nvSpPr>
        <p:spPr>
          <a:xfrm>
            <a:off x="109650" y="399325"/>
            <a:ext cx="30443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25000"/>
              <a:buFont typeface="Verdana"/>
              <a:buNone/>
            </a:pPr>
            <a:r>
              <a:rPr b="1" i="0" lang="en-GB" sz="2500" u="none" cap="none" strike="noStrike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4559650" y="429800"/>
            <a:ext cx="43571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прайваси и перс.данные</a:t>
            </a: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 |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1675150" y="1798875"/>
            <a:ext cx="5671499" cy="1913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97-ФЗ (“Закон о блогерах и организаторах распространения информации”)</a:t>
            </a:r>
            <a:r>
              <a:rPr b="0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110-ФЗ   (“Закон об анонимных Интернет-платежах”)</a:t>
            </a:r>
            <a:r>
              <a:rPr b="0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6"/>
              </a:rPr>
              <a:t>242-ФЗ (“Закон о локализации персональных данных”)</a:t>
            </a:r>
            <a:r>
              <a:rPr b="0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7"/>
              </a:rPr>
              <a:t>374-ФЗ   (“Пакет Яровой”)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90" name="Shape 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5075" y="2235700"/>
            <a:ext cx="1308699" cy="2907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Shape 91"/>
          <p:cNvCxnSpPr/>
          <p:nvPr/>
        </p:nvCxnSpPr>
        <p:spPr>
          <a:xfrm>
            <a:off x="0" y="938025"/>
            <a:ext cx="3245099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lg" w="lg" type="oval"/>
          </a:ln>
        </p:spPr>
      </p:cxnSp>
      <p:sp>
        <p:nvSpPr>
          <p:cNvPr id="92" name="Shape 92"/>
          <p:cNvSpPr txBox="1"/>
          <p:nvPr/>
        </p:nvSpPr>
        <p:spPr>
          <a:xfrm>
            <a:off x="109650" y="399325"/>
            <a:ext cx="30443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25000"/>
              <a:buFont typeface="Verdana"/>
              <a:buNone/>
            </a:pPr>
            <a:r>
              <a:rPr b="1" i="0" lang="en-GB" sz="2500" u="none" cap="none" strike="noStrike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4559650" y="429800"/>
            <a:ext cx="43571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он-лайн сервисы</a:t>
            </a: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 |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x="1630675" y="1754400"/>
            <a:ext cx="5671499" cy="1913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244-ФЗ (“Налог на Гугл”)</a:t>
            </a:r>
          </a:p>
          <a:p>
            <a:pPr indent="-22860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208-ФЗ (“Закон о новостных агрегаторах”)</a:t>
            </a:r>
          </a:p>
          <a:p>
            <a:pPr indent="0" lvl="0" marL="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кважина.png" id="99" name="Shape 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5075" y="2235700"/>
            <a:ext cx="1308699" cy="2907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Shape 100"/>
          <p:cNvCxnSpPr/>
          <p:nvPr/>
        </p:nvCxnSpPr>
        <p:spPr>
          <a:xfrm>
            <a:off x="0" y="938025"/>
            <a:ext cx="3245099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lg" w="lg" type="oval"/>
          </a:ln>
        </p:spPr>
      </p:cxnSp>
      <p:sp>
        <p:nvSpPr>
          <p:cNvPr id="101" name="Shape 101"/>
          <p:cNvSpPr txBox="1"/>
          <p:nvPr/>
        </p:nvSpPr>
        <p:spPr>
          <a:xfrm>
            <a:off x="109650" y="399325"/>
            <a:ext cx="30443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25000"/>
              <a:buFont typeface="Verdana"/>
              <a:buNone/>
            </a:pPr>
            <a:r>
              <a:rPr b="1" i="0" lang="en-GB" sz="2500" u="none" cap="none" strike="noStrike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4559650" y="429800"/>
            <a:ext cx="43571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существующие риски</a:t>
            </a: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 |</a:t>
            </a:r>
          </a:p>
        </p:txBody>
      </p:sp>
      <p:pic>
        <p:nvPicPr>
          <p:cNvPr descr="Козлюк Артем - Риски для субъектов взаимоотношений в Сети от законов РФ.jpg" id="103" name="Shape 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425" y="1078875"/>
            <a:ext cx="6669424" cy="416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/>
        </p:nvSpPr>
        <p:spPr>
          <a:xfrm>
            <a:off x="508050" y="1121325"/>
            <a:ext cx="8127900" cy="19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 “об онлайн-кинотеатрах” №87 ФЗ от 01.05.2017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 “о штрафах для операторов за неблокировку” №18-ФЗ от 22.02.2017  (штраф от 50 до 100к)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 о “группах смерти” №120-ФЗ от 07.06.2017 (ст.110.1 УК РФ)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Антипиратский закон ver.3.0 №107145-7 (“о зеркалах” и поисковиках) 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Законопроект “о мессенджерах”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Законопроект “о запрете VPN”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Законопроект №126869-7 “о товарных агрегаторах” 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Законопроект “о замедлении Интернета”  (ФАС)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Проект Минкомсвязи об  изменениях в Правила оказания услуг связи и передачи данных,  обязывающий абонентов услуг связи вписывать в договоры с операторами всех возможных пользователей устройств связи и проверять актуальность их персональных данных.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Законопроект “о соцсетях по паспорту”</a:t>
            </a: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●"/>
            </a:pPr>
            <a:r>
              <a:rPr lang="en-GB">
                <a:solidFill>
                  <a:schemeClr val="dk1"/>
                </a:solidFill>
              </a:rPr>
              <a:t>Законопроект “о криптовалютах”</a:t>
            </a:r>
          </a:p>
        </p:txBody>
      </p:sp>
      <p:pic>
        <p:nvPicPr>
          <p:cNvPr descr="скважина.png" id="109" name="Shape 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5075" y="2235700"/>
            <a:ext cx="1308699" cy="2907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" name="Shape 110"/>
          <p:cNvCxnSpPr/>
          <p:nvPr/>
        </p:nvCxnSpPr>
        <p:spPr>
          <a:xfrm>
            <a:off x="0" y="938025"/>
            <a:ext cx="3245099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lg" w="lg" type="oval"/>
          </a:ln>
        </p:spPr>
      </p:cxnSp>
      <p:sp>
        <p:nvSpPr>
          <p:cNvPr id="111" name="Shape 111"/>
          <p:cNvSpPr txBox="1"/>
          <p:nvPr/>
        </p:nvSpPr>
        <p:spPr>
          <a:xfrm>
            <a:off x="109650" y="399325"/>
            <a:ext cx="30443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25000"/>
              <a:buFont typeface="Verdana"/>
              <a:buNone/>
            </a:pPr>
            <a:r>
              <a:rPr b="1" i="0" lang="en-GB" sz="2500" u="none" cap="none" strike="noStrike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4559650" y="429800"/>
            <a:ext cx="43571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новые риски 2017</a:t>
            </a: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 |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/>
        </p:nvSpPr>
        <p:spPr>
          <a:xfrm>
            <a:off x="5916675" y="429800"/>
            <a:ext cx="30000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GB" sz="28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контакты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127125" y="399325"/>
            <a:ext cx="3041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en-GB" sz="2500" u="none" cap="none" strike="noStrike">
                <a:solidFill>
                  <a:srgbClr val="212121"/>
                </a:solidFill>
                <a:latin typeface="Verdana"/>
                <a:ea typeface="Verdana"/>
                <a:cs typeface="Verdana"/>
                <a:sym typeface="Verdana"/>
              </a:rPr>
              <a:t>Роскомсвобода</a:t>
            </a:r>
          </a:p>
        </p:txBody>
      </p:sp>
      <p:cxnSp>
        <p:nvCxnSpPr>
          <p:cNvPr id="119" name="Shape 119"/>
          <p:cNvCxnSpPr/>
          <p:nvPr/>
        </p:nvCxnSpPr>
        <p:spPr>
          <a:xfrm>
            <a:off x="0" y="938025"/>
            <a:ext cx="3245099" cy="0"/>
          </a:xfrm>
          <a:prstGeom prst="straightConnector1">
            <a:avLst/>
          </a:prstGeom>
          <a:noFill/>
          <a:ln cap="flat" cmpd="sng" w="28575">
            <a:solidFill>
              <a:srgbClr val="CCCCCC"/>
            </a:solidFill>
            <a:prstDash val="solid"/>
            <a:round/>
            <a:headEnd len="med" w="med" type="none"/>
            <a:tailEnd len="lg" w="lg" type="oval"/>
          </a:ln>
        </p:spPr>
      </p:cxnSp>
      <p:sp>
        <p:nvSpPr>
          <p:cNvPr id="120" name="Shape 120"/>
          <p:cNvSpPr txBox="1"/>
          <p:nvPr/>
        </p:nvSpPr>
        <p:spPr>
          <a:xfrm>
            <a:off x="1120725" y="1257850"/>
            <a:ext cx="6480299" cy="3533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1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По общим вопросам:</a:t>
            </a: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Verdana"/>
              <a:buChar char="➔"/>
            </a:pPr>
            <a:r>
              <a:rPr b="0" i="0" lang="en-GB" sz="1400" u="sng" cap="none" strike="noStrik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roskomsvoboda@rublacklist.net</a:t>
            </a: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1" i="0" lang="en-GB" sz="14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Руководитель юридической практики:</a:t>
            </a:r>
            <a:r>
              <a:rPr b="0" i="0" lang="en-GB" sz="1800" u="none" cap="none" strike="noStrike">
                <a:solidFill>
                  <a:srgbClr val="162C8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Verdana"/>
              <a:buChar char="➔"/>
            </a:pPr>
            <a:r>
              <a:rPr b="0" i="0" lang="en-GB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Саркис Дарбинян ssd@rublacklist.net</a:t>
            </a: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348BC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скважина.png" id="121" name="Shape 1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5075" y="2235700"/>
            <a:ext cx="1308699" cy="290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лашки на маке.png" id="126" name="Shape 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85100"/>
            <a:ext cx="9144003" cy="623058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2169225" y="4285775"/>
            <a:ext cx="4505399" cy="4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8BCD"/>
              </a:buClr>
              <a:buSzPct val="25000"/>
              <a:buFont typeface="Verdana"/>
              <a:buNone/>
            </a:pP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GB" sz="28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</a:t>
            </a:r>
            <a:r>
              <a:rPr b="0" i="0" lang="en-GB" sz="2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GB" sz="2500" u="none" cap="none" strike="noStrike">
                <a:solidFill>
                  <a:srgbClr val="348BCD"/>
                </a:solidFill>
                <a:latin typeface="Verdana"/>
                <a:ea typeface="Verdana"/>
                <a:cs typeface="Verdana"/>
                <a:sym typeface="Verdana"/>
              </a:rPr>
              <a:t>|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