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4" r:id="rId3"/>
    <p:sldId id="305" r:id="rId4"/>
    <p:sldId id="306" r:id="rId5"/>
    <p:sldId id="307" r:id="rId6"/>
    <p:sldId id="300" r:id="rId7"/>
    <p:sldId id="302" r:id="rId8"/>
    <p:sldId id="263" r:id="rId9"/>
    <p:sldId id="269" r:id="rId10"/>
    <p:sldId id="271" r:id="rId11"/>
  </p:sldIdLst>
  <p:sldSz cx="12192000" cy="69500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8A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>
        <p:guide orient="horz" pos="218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37432"/>
            <a:ext cx="9144000" cy="24196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50399"/>
            <a:ext cx="9144000" cy="167799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66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32693"/>
            <a:ext cx="10515600" cy="28910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651083"/>
            <a:ext cx="10515600" cy="152032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0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50136"/>
            <a:ext cx="5181600" cy="44097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50136"/>
            <a:ext cx="5181600" cy="44097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1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70028"/>
            <a:ext cx="10515600" cy="13433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703734"/>
            <a:ext cx="5157787" cy="8349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38709"/>
            <a:ext cx="5157787" cy="37340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703734"/>
            <a:ext cx="5183188" cy="8349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38709"/>
            <a:ext cx="5183188" cy="37340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07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7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0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63338"/>
            <a:ext cx="3932236" cy="16216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1000683"/>
            <a:ext cx="6172201" cy="49390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85023"/>
            <a:ext cx="3932236" cy="38627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6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63338"/>
            <a:ext cx="3932236" cy="16216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9" y="1000683"/>
            <a:ext cx="6172201" cy="49390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85023"/>
            <a:ext cx="3932236" cy="38627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33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4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70027"/>
            <a:ext cx="2628900" cy="58898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70027"/>
            <a:ext cx="7734300" cy="58898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87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70028"/>
            <a:ext cx="10515600" cy="134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50136"/>
            <a:ext cx="10515600" cy="4409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441691"/>
            <a:ext cx="2743200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4A478-BF96-4FE7-85E8-06688401D71E}" type="datetimeFigureOut">
              <a:rPr lang="en-US" smtClean="0"/>
              <a:t>20-Jun-17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441691"/>
            <a:ext cx="4114800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441691"/>
            <a:ext cx="2743200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E1572-4D06-48B7-A5B6-FE3D291DE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7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dein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u.int/dms_pub/itu-d/opb/str/D-STR-GCI.01-2017-PDF-E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u.int/dms_pub/itu-d/opb/str/D-STR-GCI.01-2017-PDF-E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84478"/>
            <a:ext cx="9144000" cy="1979717"/>
          </a:xfrm>
        </p:spPr>
        <p:txBody>
          <a:bodyPr>
            <a:normAutofit/>
          </a:bodyPr>
          <a:lstStyle/>
          <a:p>
            <a:r>
              <a:rPr lang="en-US" sz="3600" b="1" i="1" dirty="0" smtClean="0">
                <a:latin typeface="Sylfaen" panose="010A0502050306030303" pitchFamily="18" charset="0"/>
              </a:rPr>
              <a:t>Cyber Security and Georgia. New Challenges </a:t>
            </a:r>
            <a:endParaRPr lang="en-US" sz="3600" b="1" i="1" dirty="0">
              <a:latin typeface="Sylfaen" panose="010A05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57154"/>
            <a:ext cx="9144000" cy="2571471"/>
          </a:xfrm>
        </p:spPr>
        <p:txBody>
          <a:bodyPr>
            <a:normAutofit/>
          </a:bodyPr>
          <a:lstStyle/>
          <a:p>
            <a:endParaRPr lang="en-US" i="1" dirty="0" smtClean="0">
              <a:solidFill>
                <a:srgbClr val="4B8ACF"/>
              </a:solidFill>
            </a:endParaRPr>
          </a:p>
          <a:p>
            <a:r>
              <a:rPr lang="en-US" i="1" dirty="0" smtClean="0">
                <a:solidFill>
                  <a:srgbClr val="4B8ACF"/>
                </a:solidFill>
                <a:latin typeface="Sylfaen" panose="010A0502050306030303" pitchFamily="18" charset="0"/>
              </a:rPr>
              <a:t>Internet Development Initiative</a:t>
            </a:r>
            <a:endParaRPr lang="ka-GE" i="1" dirty="0" smtClean="0">
              <a:solidFill>
                <a:srgbClr val="4B8ACF"/>
              </a:solidFill>
              <a:latin typeface="Sylfaen" panose="010A0502050306030303" pitchFamily="18" charset="0"/>
            </a:endParaRPr>
          </a:p>
          <a:p>
            <a:pPr algn="r"/>
            <a:endParaRPr lang="en-US" sz="1600" i="1" dirty="0" smtClean="0">
              <a:solidFill>
                <a:srgbClr val="4B8ACF"/>
              </a:solidFill>
              <a:latin typeface="Sylfaen" panose="010A0502050306030303" pitchFamily="18" charset="0"/>
            </a:endParaRPr>
          </a:p>
          <a:p>
            <a:pPr algn="r"/>
            <a:r>
              <a:rPr lang="en-US" sz="1600" i="1" dirty="0" err="1" smtClean="0">
                <a:solidFill>
                  <a:srgbClr val="4B8ACF"/>
                </a:solidFill>
                <a:latin typeface="Sylfaen" panose="010A0502050306030303" pitchFamily="18" charset="0"/>
              </a:rPr>
              <a:t>Vladimer</a:t>
            </a:r>
            <a:r>
              <a:rPr lang="en-US" sz="1600" i="1" dirty="0" smtClean="0">
                <a:solidFill>
                  <a:srgbClr val="4B8ACF"/>
                </a:solidFill>
                <a:latin typeface="Sylfaen" panose="010A0502050306030303" pitchFamily="18" charset="0"/>
              </a:rPr>
              <a:t> </a:t>
            </a:r>
            <a:r>
              <a:rPr lang="en-US" sz="1600" i="1" dirty="0" err="1" smtClean="0">
                <a:solidFill>
                  <a:srgbClr val="4B8ACF"/>
                </a:solidFill>
                <a:latin typeface="Sylfaen" panose="010A0502050306030303" pitchFamily="18" charset="0"/>
              </a:rPr>
              <a:t>Svanadze</a:t>
            </a:r>
            <a:endParaRPr lang="en-US" sz="1600" i="1" dirty="0">
              <a:solidFill>
                <a:srgbClr val="4B8ACF"/>
              </a:solidFill>
              <a:latin typeface="Sylfaen" panose="010A0502050306030303" pitchFamily="18" charset="0"/>
            </a:endParaRPr>
          </a:p>
          <a:p>
            <a:pPr algn="r"/>
            <a:endParaRPr lang="en-US" dirty="0" smtClean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44928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882868"/>
            <a:ext cx="10515600" cy="45719"/>
          </a:xfrm>
        </p:spPr>
        <p:txBody>
          <a:bodyPr>
            <a:normAutofit fontScale="90000"/>
          </a:bodyPr>
          <a:lstStyle/>
          <a:p>
            <a:pPr algn="just"/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759" y="1524000"/>
            <a:ext cx="11740055" cy="473589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Sylfaen" panose="010A0502050306030303" pitchFamily="18" charset="0"/>
              </a:rPr>
              <a:t>According to the Global </a:t>
            </a:r>
            <a:r>
              <a:rPr lang="en-US" dirty="0" err="1">
                <a:latin typeface="Sylfaen" panose="010A0502050306030303" pitchFamily="18" charset="0"/>
              </a:rPr>
              <a:t>Cybersecurity</a:t>
            </a:r>
            <a:r>
              <a:rPr lang="en-US" dirty="0">
                <a:latin typeface="Sylfaen" panose="010A0502050306030303" pitchFamily="18" charset="0"/>
              </a:rPr>
              <a:t> Index 2017 reported by the International Telecommunication Union (ITU</a:t>
            </a:r>
            <a:r>
              <a:rPr lang="en-US" dirty="0" smtClean="0">
                <a:latin typeface="Sylfaen" panose="010A0502050306030303" pitchFamily="18" charset="0"/>
              </a:rPr>
              <a:t>), Georgia </a:t>
            </a:r>
            <a:r>
              <a:rPr lang="en-US" dirty="0">
                <a:latin typeface="Sylfaen" panose="010A0502050306030303" pitchFamily="18" charset="0"/>
              </a:rPr>
              <a:t>was placed </a:t>
            </a:r>
            <a:r>
              <a:rPr lang="en-US" dirty="0" smtClean="0">
                <a:latin typeface="Sylfaen" panose="010A0502050306030303" pitchFamily="18" charset="0"/>
              </a:rPr>
              <a:t>8th </a:t>
            </a:r>
            <a:r>
              <a:rPr lang="en-US" dirty="0">
                <a:latin typeface="Sylfaen" panose="010A0502050306030303" pitchFamily="18" charset="0"/>
              </a:rPr>
              <a:t>in the World</a:t>
            </a:r>
            <a:r>
              <a:rPr lang="en-US" dirty="0" smtClean="0">
                <a:latin typeface="Sylfaen" panose="010A0502050306030303" pitchFamily="18" charset="0"/>
              </a:rPr>
              <a:t>, 2nd in the Europe, </a:t>
            </a:r>
            <a:r>
              <a:rPr lang="en-US" dirty="0">
                <a:latin typeface="Sylfaen" panose="010A0502050306030303" pitchFamily="18" charset="0"/>
              </a:rPr>
              <a:t>and </a:t>
            </a:r>
            <a:r>
              <a:rPr lang="en-US" dirty="0" smtClean="0">
                <a:latin typeface="Sylfaen" panose="010A0502050306030303" pitchFamily="18" charset="0"/>
              </a:rPr>
              <a:t>1st </a:t>
            </a:r>
            <a:r>
              <a:rPr lang="en-US" dirty="0">
                <a:latin typeface="Sylfaen" panose="010A0502050306030303" pitchFamily="18" charset="0"/>
              </a:rPr>
              <a:t>in the </a:t>
            </a:r>
            <a:r>
              <a:rPr lang="en-US" dirty="0" smtClean="0">
                <a:latin typeface="Sylfaen" panose="010A0502050306030303" pitchFamily="18" charset="0"/>
              </a:rPr>
              <a:t>CIS</a:t>
            </a:r>
          </a:p>
          <a:p>
            <a:pPr marL="0" indent="0" algn="r">
              <a:buNone/>
            </a:pPr>
            <a:r>
              <a:rPr lang="en-US" sz="1800" i="1" dirty="0" smtClean="0">
                <a:latin typeface="Sylfaen" panose="010A0502050306030303" pitchFamily="18" charset="0"/>
              </a:rPr>
              <a:t>Top </a:t>
            </a:r>
            <a:r>
              <a:rPr lang="en-US" sz="1800" i="1" dirty="0">
                <a:latin typeface="Sylfaen" panose="010A0502050306030303" pitchFamily="18" charset="0"/>
              </a:rPr>
              <a:t>three ranked countries in Commonwealth of Independent </a:t>
            </a:r>
            <a:r>
              <a:rPr lang="en-US" sz="1800" i="1" dirty="0" smtClean="0">
                <a:latin typeface="Sylfaen" panose="010A0502050306030303" pitchFamily="18" charset="0"/>
              </a:rPr>
              <a:t>States</a:t>
            </a:r>
            <a:r>
              <a:rPr lang="ka-GE" sz="1800" i="1" dirty="0" smtClean="0">
                <a:latin typeface="Sylfaen" panose="010A0502050306030303" pitchFamily="18" charset="0"/>
              </a:rPr>
              <a:t> (</a:t>
            </a:r>
            <a:r>
              <a:rPr lang="en-US" sz="1800" i="1" dirty="0" smtClean="0">
                <a:latin typeface="Sylfaen" panose="010A0502050306030303" pitchFamily="18" charset="0"/>
              </a:rPr>
              <a:t>CIS</a:t>
            </a:r>
            <a:r>
              <a:rPr lang="ka-GE" sz="1800" i="1" dirty="0" smtClean="0">
                <a:latin typeface="Sylfaen" panose="010A0502050306030303" pitchFamily="18" charset="0"/>
              </a:rPr>
              <a:t>)</a:t>
            </a:r>
            <a:endParaRPr lang="en-US" sz="1800" i="1" dirty="0">
              <a:latin typeface="Sylfaen" panose="010A0502050306030303" pitchFamily="18" charset="0"/>
            </a:endParaRP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r">
              <a:buNone/>
            </a:pPr>
            <a:endParaRPr lang="en-US" sz="1050" i="1" dirty="0" smtClean="0"/>
          </a:p>
          <a:p>
            <a:pPr marL="0" indent="0" algn="r">
              <a:buNone/>
            </a:pPr>
            <a:endParaRPr lang="en-US" sz="1050" i="1" dirty="0"/>
          </a:p>
          <a:p>
            <a:pPr marL="0" indent="0" algn="r">
              <a:buNone/>
            </a:pPr>
            <a:endParaRPr lang="en-US" sz="1050" i="1" dirty="0" smtClean="0"/>
          </a:p>
          <a:p>
            <a:pPr marL="0" indent="0" algn="r">
              <a:buNone/>
            </a:pPr>
            <a:endParaRPr lang="en-US" sz="1050" i="1" dirty="0" smtClean="0"/>
          </a:p>
          <a:p>
            <a:pPr marL="0" indent="0" algn="r">
              <a:buNone/>
            </a:pPr>
            <a:endParaRPr lang="en-US" sz="1050" i="1" dirty="0"/>
          </a:p>
          <a:p>
            <a:pPr marL="0" indent="0" algn="r">
              <a:buNone/>
            </a:pPr>
            <a:endParaRPr lang="en-US" sz="1050" i="1" dirty="0" smtClean="0"/>
          </a:p>
          <a:p>
            <a:pPr marL="0" indent="0" algn="r">
              <a:buNone/>
            </a:pPr>
            <a:endParaRPr lang="en-US" sz="1050" i="1" dirty="0"/>
          </a:p>
          <a:p>
            <a:pPr marL="0" indent="0" algn="r">
              <a:buNone/>
            </a:pPr>
            <a:r>
              <a:rPr lang="en-US" sz="1050" i="1" dirty="0" smtClean="0"/>
              <a:t>Source: </a:t>
            </a:r>
            <a:r>
              <a:rPr lang="en-US" sz="1050" i="1" dirty="0" smtClean="0">
                <a:hlinkClick r:id="rId2"/>
              </a:rPr>
              <a:t>Global </a:t>
            </a:r>
            <a:r>
              <a:rPr lang="en-US" sz="1050" i="1" dirty="0" err="1">
                <a:hlinkClick r:id="rId2"/>
              </a:rPr>
              <a:t>Cybersecurity</a:t>
            </a:r>
            <a:r>
              <a:rPr lang="en-US" sz="1050" i="1" dirty="0">
                <a:hlinkClick r:id="rId2"/>
              </a:rPr>
              <a:t> Index 2017</a:t>
            </a:r>
            <a:endParaRPr lang="en-US" sz="1050" i="1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090608"/>
              </p:ext>
            </p:extLst>
          </p:nvPr>
        </p:nvGraphicFramePr>
        <p:xfrm>
          <a:off x="838202" y="3345628"/>
          <a:ext cx="10260722" cy="2130262"/>
        </p:xfrm>
        <a:graphic>
          <a:graphicData uri="http://schemas.openxmlformats.org/drawingml/2006/table">
            <a:tbl>
              <a:tblPr firstRow="1" firstCol="1" bandRow="1"/>
              <a:tblGrid>
                <a:gridCol w="1465493"/>
                <a:gridCol w="1465493"/>
                <a:gridCol w="1465493"/>
                <a:gridCol w="1465493"/>
                <a:gridCol w="1466250"/>
                <a:gridCol w="1466250"/>
                <a:gridCol w="1466250"/>
              </a:tblGrid>
              <a:tr h="784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Country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GCI Score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Legal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Technical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Organizational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Capacity Building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Cooperation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63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i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Georgia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0.77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0.82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67271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Russian Federation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0.67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63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Belarus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0.59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0.63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0.33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0.68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0.47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78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sz="1800" i="1" dirty="0" smtClean="0">
                <a:latin typeface="Sylfaen" panose="010A0502050306030303" pitchFamily="18" charset="0"/>
              </a:rPr>
              <a:t>Top </a:t>
            </a:r>
            <a:r>
              <a:rPr lang="en-US" sz="1800" i="1" dirty="0">
                <a:latin typeface="Sylfaen" panose="010A0502050306030303" pitchFamily="18" charset="0"/>
              </a:rPr>
              <a:t>ten most committed countries, GCI (normalized score</a:t>
            </a:r>
            <a:r>
              <a:rPr lang="en-US" sz="1800" i="1" dirty="0" smtClean="0">
                <a:latin typeface="Sylfaen" panose="010A0502050306030303" pitchFamily="18" charset="0"/>
              </a:rPr>
              <a:t>)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r">
              <a:buNone/>
            </a:pPr>
            <a:endParaRPr lang="en-US" sz="1000" i="1" dirty="0" smtClean="0"/>
          </a:p>
          <a:p>
            <a:pPr marL="0" indent="0" algn="r">
              <a:buNone/>
            </a:pPr>
            <a:endParaRPr lang="en-US" sz="1000" i="1" dirty="0"/>
          </a:p>
          <a:p>
            <a:pPr marL="0" indent="0" algn="r">
              <a:buNone/>
            </a:pPr>
            <a:endParaRPr lang="en-US" sz="1000" i="1" dirty="0" smtClean="0"/>
          </a:p>
          <a:p>
            <a:pPr marL="0" indent="0" algn="r">
              <a:buNone/>
            </a:pPr>
            <a:endParaRPr lang="en-US" sz="1000" i="1" dirty="0"/>
          </a:p>
          <a:p>
            <a:pPr marL="0" indent="0" algn="r">
              <a:buNone/>
            </a:pPr>
            <a:endParaRPr lang="en-US" sz="1000" i="1" dirty="0" smtClean="0"/>
          </a:p>
          <a:p>
            <a:pPr marL="0" indent="0" algn="r">
              <a:buNone/>
            </a:pPr>
            <a:r>
              <a:rPr lang="en-US" sz="1000" i="1" dirty="0" smtClean="0"/>
              <a:t>Source</a:t>
            </a:r>
            <a:r>
              <a:rPr lang="en-US" sz="1000" i="1" dirty="0"/>
              <a:t>: </a:t>
            </a:r>
            <a:r>
              <a:rPr lang="en-US" sz="1000" i="1" dirty="0">
                <a:hlinkClick r:id="rId2"/>
              </a:rPr>
              <a:t>Global </a:t>
            </a:r>
            <a:r>
              <a:rPr lang="en-US" sz="1000" i="1" dirty="0" err="1">
                <a:hlinkClick r:id="rId2"/>
              </a:rPr>
              <a:t>Cybersecurity</a:t>
            </a:r>
            <a:r>
              <a:rPr lang="en-US" sz="1000" i="1" dirty="0">
                <a:hlinkClick r:id="rId2"/>
              </a:rPr>
              <a:t> Index 2017</a:t>
            </a:r>
            <a:endParaRPr lang="en-US" sz="1000" i="1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333781"/>
              </p:ext>
            </p:extLst>
          </p:nvPr>
        </p:nvGraphicFramePr>
        <p:xfrm>
          <a:off x="1043492" y="2237591"/>
          <a:ext cx="10843708" cy="3668353"/>
        </p:xfrm>
        <a:graphic>
          <a:graphicData uri="http://schemas.openxmlformats.org/drawingml/2006/table">
            <a:tbl>
              <a:tblPr firstRow="1" firstCol="1" bandRow="1"/>
              <a:tblGrid>
                <a:gridCol w="1546819"/>
                <a:gridCol w="1545221"/>
                <a:gridCol w="1545221"/>
                <a:gridCol w="1546019"/>
                <a:gridCol w="1565993"/>
                <a:gridCol w="1546819"/>
                <a:gridCol w="1547616"/>
              </a:tblGrid>
              <a:tr h="6940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Country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GCI Score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Legal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Technical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Organizational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Capacity Building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Cooperation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Singapore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United States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Malaysia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Oman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Estonia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0.64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Mauritius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Australia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0.44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i="1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Georgia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France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0.60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0.61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29743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Canada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0.93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0.82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entury Gothic" panose="020B0502020202020204" pitchFamily="34" charset="0"/>
                          <a:cs typeface="Calibri Light" panose="020F0302020204030204" pitchFamily="34" charset="0"/>
                        </a:rPr>
                        <a:t>0.70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787525" y="29273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9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1043492"/>
            <a:ext cx="10515600" cy="4571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1043492"/>
            <a:ext cx="10515600" cy="5216404"/>
          </a:xfrm>
        </p:spPr>
        <p:txBody>
          <a:bodyPr>
            <a:normAutofit fontScale="62500" lnSpcReduction="20000"/>
          </a:bodyPr>
          <a:lstStyle/>
          <a:p>
            <a:pPr marL="0" indent="0" algn="r">
              <a:buNone/>
            </a:pPr>
            <a:endParaRPr lang="en-US" sz="2600" i="1" dirty="0" smtClean="0"/>
          </a:p>
          <a:p>
            <a:pPr marL="0" indent="0" algn="r">
              <a:buNone/>
            </a:pPr>
            <a:r>
              <a:rPr lang="en-US" sz="2600" b="1" i="1" dirty="0" smtClean="0">
                <a:latin typeface="Sylfaen" panose="010A0502050306030303" pitchFamily="18" charset="0"/>
              </a:rPr>
              <a:t>The </a:t>
            </a:r>
            <a:r>
              <a:rPr lang="en-US" sz="2600" b="1" i="1" dirty="0">
                <a:latin typeface="Sylfaen" panose="010A0502050306030303" pitchFamily="18" charset="0"/>
              </a:rPr>
              <a:t>five pillars </a:t>
            </a:r>
            <a:r>
              <a:rPr lang="en-US" sz="2600" i="1" dirty="0">
                <a:latin typeface="Sylfaen" panose="010A0502050306030303" pitchFamily="18" charset="0"/>
              </a:rPr>
              <a:t>of the </a:t>
            </a:r>
            <a:r>
              <a:rPr lang="en-US" sz="2600" i="1" dirty="0" smtClean="0">
                <a:latin typeface="Sylfaen" panose="010A0502050306030303" pitchFamily="18" charset="0"/>
              </a:rPr>
              <a:t>Global </a:t>
            </a:r>
            <a:r>
              <a:rPr lang="en-US" sz="2600" i="1" dirty="0" err="1" smtClean="0">
                <a:latin typeface="Sylfaen" panose="010A0502050306030303" pitchFamily="18" charset="0"/>
              </a:rPr>
              <a:t>Cybersecurity</a:t>
            </a:r>
            <a:r>
              <a:rPr lang="en-US" sz="2600" i="1" dirty="0" smtClean="0">
                <a:latin typeface="Sylfaen" panose="010A0502050306030303" pitchFamily="18" charset="0"/>
              </a:rPr>
              <a:t> Index (GCI)</a:t>
            </a:r>
          </a:p>
          <a:p>
            <a:pPr marL="0" indent="0" algn="r">
              <a:buNone/>
            </a:pPr>
            <a:endParaRPr lang="en-US" sz="2600" i="1" dirty="0">
              <a:latin typeface="Sylfaen" panose="010A0502050306030303" pitchFamily="18" charset="0"/>
            </a:endParaRPr>
          </a:p>
          <a:p>
            <a:pPr algn="just"/>
            <a:r>
              <a:rPr lang="en-US" b="1" dirty="0" smtClean="0">
                <a:latin typeface="Sylfaen" panose="010A0502050306030303" pitchFamily="18" charset="0"/>
              </a:rPr>
              <a:t>Legal</a:t>
            </a:r>
            <a:r>
              <a:rPr lang="en-US" dirty="0" smtClean="0">
                <a:latin typeface="Sylfaen" panose="010A0502050306030303" pitchFamily="18" charset="0"/>
              </a:rPr>
              <a:t> Measured </a:t>
            </a:r>
            <a:r>
              <a:rPr lang="en-US" dirty="0">
                <a:latin typeface="Sylfaen" panose="010A0502050306030303" pitchFamily="18" charset="0"/>
              </a:rPr>
              <a:t>based on the existence of legal institutions and frameworks dealing with </a:t>
            </a:r>
            <a:r>
              <a:rPr lang="en-US" dirty="0" err="1">
                <a:latin typeface="Sylfaen" panose="010A0502050306030303" pitchFamily="18" charset="0"/>
              </a:rPr>
              <a:t>cybersecurity</a:t>
            </a:r>
            <a:r>
              <a:rPr lang="en-US" dirty="0">
                <a:latin typeface="Sylfaen" panose="010A0502050306030303" pitchFamily="18" charset="0"/>
              </a:rPr>
              <a:t> and </a:t>
            </a:r>
            <a:r>
              <a:rPr lang="en-US" dirty="0" smtClean="0">
                <a:latin typeface="Sylfaen" panose="010A0502050306030303" pitchFamily="18" charset="0"/>
              </a:rPr>
              <a:t>cybercrime;</a:t>
            </a:r>
          </a:p>
          <a:p>
            <a:pPr algn="just"/>
            <a:endParaRPr lang="en-US" dirty="0" smtClean="0">
              <a:latin typeface="Sylfaen" panose="010A0502050306030303" pitchFamily="18" charset="0"/>
            </a:endParaRPr>
          </a:p>
          <a:p>
            <a:pPr algn="just"/>
            <a:r>
              <a:rPr lang="en-US" b="1" dirty="0" smtClean="0">
                <a:latin typeface="Sylfaen" panose="010A0502050306030303" pitchFamily="18" charset="0"/>
              </a:rPr>
              <a:t>Technical</a:t>
            </a:r>
            <a:r>
              <a:rPr lang="en-US" dirty="0" smtClean="0">
                <a:latin typeface="Sylfaen" panose="010A0502050306030303" pitchFamily="18" charset="0"/>
              </a:rPr>
              <a:t> Measured </a:t>
            </a:r>
            <a:r>
              <a:rPr lang="en-US" dirty="0">
                <a:latin typeface="Sylfaen" panose="010A0502050306030303" pitchFamily="18" charset="0"/>
              </a:rPr>
              <a:t>based on the existence of technical institutions and frameworks dealing with </a:t>
            </a:r>
            <a:r>
              <a:rPr lang="en-US" dirty="0" err="1" smtClean="0">
                <a:latin typeface="Sylfaen" panose="010A0502050306030303" pitchFamily="18" charset="0"/>
              </a:rPr>
              <a:t>cybersecurity</a:t>
            </a:r>
            <a:r>
              <a:rPr lang="en-US" dirty="0" smtClean="0">
                <a:latin typeface="Sylfaen" panose="010A0502050306030303" pitchFamily="18" charset="0"/>
              </a:rPr>
              <a:t>;</a:t>
            </a:r>
          </a:p>
          <a:p>
            <a:pPr algn="just"/>
            <a:endParaRPr lang="en-US" dirty="0" smtClean="0">
              <a:latin typeface="Sylfaen" panose="010A0502050306030303" pitchFamily="18" charset="0"/>
            </a:endParaRPr>
          </a:p>
          <a:p>
            <a:pPr algn="just"/>
            <a:r>
              <a:rPr lang="en-US" b="1" dirty="0" smtClean="0">
                <a:latin typeface="Sylfaen" panose="010A0502050306030303" pitchFamily="18" charset="0"/>
              </a:rPr>
              <a:t>Organizational</a:t>
            </a:r>
            <a:r>
              <a:rPr lang="en-US" dirty="0" smtClean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Measured based on the existence of policy coordination institutions and strategies for </a:t>
            </a:r>
            <a:r>
              <a:rPr lang="en-US" dirty="0" err="1">
                <a:latin typeface="Sylfaen" panose="010A0502050306030303" pitchFamily="18" charset="0"/>
              </a:rPr>
              <a:t>cybersecurity</a:t>
            </a:r>
            <a:r>
              <a:rPr lang="en-US" dirty="0">
                <a:latin typeface="Sylfaen" panose="010A0502050306030303" pitchFamily="18" charset="0"/>
              </a:rPr>
              <a:t> development at the national </a:t>
            </a:r>
            <a:r>
              <a:rPr lang="en-US" dirty="0" smtClean="0">
                <a:latin typeface="Sylfaen" panose="010A0502050306030303" pitchFamily="18" charset="0"/>
              </a:rPr>
              <a:t>level;</a:t>
            </a:r>
          </a:p>
          <a:p>
            <a:pPr algn="just"/>
            <a:endParaRPr lang="en-US" dirty="0" smtClean="0">
              <a:latin typeface="Sylfaen" panose="010A0502050306030303" pitchFamily="18" charset="0"/>
            </a:endParaRPr>
          </a:p>
          <a:p>
            <a:pPr algn="just"/>
            <a:r>
              <a:rPr lang="en-US" b="1" dirty="0" smtClean="0">
                <a:latin typeface="Sylfaen" panose="010A0502050306030303" pitchFamily="18" charset="0"/>
              </a:rPr>
              <a:t>Capacity Building</a:t>
            </a:r>
            <a:r>
              <a:rPr lang="en-US" dirty="0" smtClean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Measured based on the existence of research and development, education and training </a:t>
            </a:r>
            <a:r>
              <a:rPr lang="en-US" dirty="0" err="1">
                <a:latin typeface="Sylfaen" panose="010A0502050306030303" pitchFamily="18" charset="0"/>
              </a:rPr>
              <a:t>programmes</a:t>
            </a:r>
            <a:r>
              <a:rPr lang="en-US" dirty="0">
                <a:latin typeface="Sylfaen" panose="010A0502050306030303" pitchFamily="18" charset="0"/>
              </a:rPr>
              <a:t>; certified professionals and public sector agencies fostering capacity </a:t>
            </a:r>
            <a:r>
              <a:rPr lang="en-US" dirty="0" smtClean="0">
                <a:latin typeface="Sylfaen" panose="010A0502050306030303" pitchFamily="18" charset="0"/>
              </a:rPr>
              <a:t>building;</a:t>
            </a:r>
          </a:p>
          <a:p>
            <a:pPr algn="just"/>
            <a:endParaRPr lang="en-US" dirty="0" smtClean="0">
              <a:latin typeface="Sylfaen" panose="010A0502050306030303" pitchFamily="18" charset="0"/>
            </a:endParaRPr>
          </a:p>
          <a:p>
            <a:pPr algn="just"/>
            <a:r>
              <a:rPr lang="en-US" b="1" dirty="0" smtClean="0">
                <a:latin typeface="Sylfaen" panose="010A0502050306030303" pitchFamily="18" charset="0"/>
              </a:rPr>
              <a:t>Cooperation</a:t>
            </a:r>
            <a:r>
              <a:rPr lang="en-US" dirty="0" smtClean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Measured based on the existence of partnerships, cooperative frameworks and information sharing networks.</a:t>
            </a:r>
          </a:p>
        </p:txBody>
      </p:sp>
    </p:spTree>
    <p:extLst>
      <p:ext uri="{BB962C8B-B14F-4D97-AF65-F5344CB8AC3E}">
        <p14:creationId xmlns:p14="http://schemas.microsoft.com/office/powerpoint/2010/main" val="7725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978946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1269402"/>
            <a:ext cx="10515600" cy="4990493"/>
          </a:xfrm>
        </p:spPr>
        <p:txBody>
          <a:bodyPr>
            <a:normAutofit fontScale="85000" lnSpcReduction="10000"/>
          </a:bodyPr>
          <a:lstStyle/>
          <a:p>
            <a:pPr marL="0" indent="0" algn="r">
              <a:buNone/>
            </a:pPr>
            <a:r>
              <a:rPr lang="en-US" sz="1800" i="1" dirty="0">
                <a:latin typeface="Sylfaen" panose="010A0502050306030303" pitchFamily="18" charset="0"/>
              </a:rPr>
              <a:t>Stakeholders of the Georgian </a:t>
            </a:r>
            <a:r>
              <a:rPr lang="en-US" sz="1800" i="1" dirty="0" err="1" smtClean="0">
                <a:latin typeface="Sylfaen" panose="010A0502050306030303" pitchFamily="18" charset="0"/>
              </a:rPr>
              <a:t>Cybersecurity</a:t>
            </a:r>
            <a:endParaRPr lang="en-US" sz="1800" i="1" dirty="0" smtClean="0">
              <a:latin typeface="Sylfaen" panose="010A0502050306030303" pitchFamily="18" charset="0"/>
            </a:endParaRPr>
          </a:p>
          <a:p>
            <a:pPr marL="0" indent="0" algn="r">
              <a:buNone/>
            </a:pPr>
            <a:endParaRPr lang="en-US" sz="1800" i="1" dirty="0" smtClean="0">
              <a:latin typeface="Sylfaen" panose="010A0502050306030303" pitchFamily="18" charset="0"/>
            </a:endParaRPr>
          </a:p>
          <a:p>
            <a:r>
              <a:rPr lang="en-US" b="1" dirty="0">
                <a:latin typeface="Sylfaen" panose="010A0502050306030303" pitchFamily="18" charset="0"/>
              </a:rPr>
              <a:t>Government </a:t>
            </a:r>
            <a:r>
              <a:rPr lang="en-US" dirty="0">
                <a:latin typeface="Sylfaen" panose="010A0502050306030303" pitchFamily="18" charset="0"/>
              </a:rPr>
              <a:t>Data Exchange Agency, Cyber Security Bureau, Cybercrime Division, CERT.GOV.GE, The Personal Data Protection Inspector Office;</a:t>
            </a:r>
            <a:endParaRPr lang="en-US" dirty="0" smtClean="0">
              <a:latin typeface="Sylfaen" panose="010A0502050306030303" pitchFamily="18" charset="0"/>
            </a:endParaRPr>
          </a:p>
          <a:p>
            <a:endParaRPr lang="en-US" dirty="0">
              <a:latin typeface="Sylfaen" panose="010A0502050306030303" pitchFamily="18" charset="0"/>
            </a:endParaRPr>
          </a:p>
          <a:p>
            <a:r>
              <a:rPr lang="en-US" b="1" dirty="0">
                <a:latin typeface="Sylfaen" panose="010A0502050306030303" pitchFamily="18" charset="0"/>
              </a:rPr>
              <a:t>Civil Society </a:t>
            </a:r>
            <a:r>
              <a:rPr lang="en-US" dirty="0">
                <a:latin typeface="Sylfaen" panose="010A0502050306030303" pitchFamily="18" charset="0"/>
              </a:rPr>
              <a:t>Georgian Research and Educational Networking Association/GRENA, Internet Development </a:t>
            </a:r>
            <a:r>
              <a:rPr lang="en-US" dirty="0" smtClean="0">
                <a:latin typeface="Sylfaen" panose="010A0502050306030303" pitchFamily="18" charset="0"/>
              </a:rPr>
              <a:t>Initiative/IDI;</a:t>
            </a:r>
          </a:p>
          <a:p>
            <a:endParaRPr lang="en-US" dirty="0">
              <a:latin typeface="Sylfaen" panose="010A0502050306030303" pitchFamily="18" charset="0"/>
            </a:endParaRPr>
          </a:p>
          <a:p>
            <a:r>
              <a:rPr lang="en-US" b="1" dirty="0" smtClean="0">
                <a:latin typeface="Sylfaen" panose="010A0502050306030303" pitchFamily="18" charset="0"/>
              </a:rPr>
              <a:t>Private </a:t>
            </a:r>
            <a:r>
              <a:rPr lang="en-US" b="1" dirty="0">
                <a:latin typeface="Sylfaen" panose="010A0502050306030303" pitchFamily="18" charset="0"/>
              </a:rPr>
              <a:t>Sector </a:t>
            </a:r>
            <a:r>
              <a:rPr lang="en-US" dirty="0" smtClean="0">
                <a:latin typeface="Sylfaen" panose="010A0502050306030303" pitchFamily="18" charset="0"/>
              </a:rPr>
              <a:t>UGT;</a:t>
            </a:r>
          </a:p>
          <a:p>
            <a:endParaRPr lang="en-US" dirty="0">
              <a:latin typeface="Sylfaen" panose="010A0502050306030303" pitchFamily="18" charset="0"/>
            </a:endParaRPr>
          </a:p>
          <a:p>
            <a:r>
              <a:rPr lang="en-US" b="1" dirty="0" smtClean="0">
                <a:latin typeface="Sylfaen" panose="010A0502050306030303" pitchFamily="18" charset="0"/>
              </a:rPr>
              <a:t>Academia </a:t>
            </a:r>
            <a:r>
              <a:rPr lang="en-US" dirty="0" smtClean="0">
                <a:latin typeface="Sylfaen" panose="010A0502050306030303" pitchFamily="18" charset="0"/>
              </a:rPr>
              <a:t>University of Georgia;</a:t>
            </a:r>
          </a:p>
          <a:p>
            <a:endParaRPr lang="en-US" b="1" dirty="0">
              <a:latin typeface="Sylfaen" panose="010A0502050306030303" pitchFamily="18" charset="0"/>
            </a:endParaRPr>
          </a:p>
          <a:p>
            <a:r>
              <a:rPr lang="en-US" b="1" dirty="0">
                <a:latin typeface="Sylfaen" panose="010A0502050306030303" pitchFamily="18" charset="0"/>
              </a:rPr>
              <a:t>Technical </a:t>
            </a:r>
            <a:r>
              <a:rPr lang="en-US" b="1" dirty="0" smtClean="0">
                <a:latin typeface="Sylfaen" panose="010A0502050306030303" pitchFamily="18" charset="0"/>
              </a:rPr>
              <a:t>Society</a:t>
            </a:r>
            <a:r>
              <a:rPr lang="en-US" dirty="0" smtClean="0">
                <a:latin typeface="Sylfaen" panose="010A0502050306030303" pitchFamily="18" charset="0"/>
              </a:rPr>
              <a:t>.</a:t>
            </a:r>
            <a:endParaRPr lang="en-US" b="1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48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809896"/>
            <a:ext cx="10839992" cy="619511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Sylfaen" panose="010A0502050306030303" pitchFamily="18" charset="0"/>
              </a:rPr>
              <a:t>Georgia's legal space of </a:t>
            </a:r>
            <a:r>
              <a:rPr lang="en-US" sz="2800" b="1" dirty="0" smtClean="0">
                <a:latin typeface="Sylfaen" panose="010A0502050306030303" pitchFamily="18" charset="0"/>
              </a:rPr>
              <a:t>cyber security</a:t>
            </a:r>
            <a:endParaRPr lang="en-US" sz="2800" b="1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1566041"/>
            <a:ext cx="10515600" cy="5129523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December, </a:t>
            </a:r>
            <a:r>
              <a:rPr lang="en-US" sz="2200" dirty="0">
                <a:latin typeface="Sylfaen" panose="010A0502050306030303" pitchFamily="18" charset="0"/>
              </a:rPr>
              <a:t>2011 - National Security Concept of Georgia</a:t>
            </a:r>
            <a:r>
              <a:rPr lang="en-US" sz="2200" dirty="0" smtClean="0">
                <a:latin typeface="Sylfaen" panose="010A0502050306030303" pitchFamily="18" charset="0"/>
              </a:rPr>
              <a:t>;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200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June, </a:t>
            </a:r>
            <a:r>
              <a:rPr lang="en-US" sz="2200" dirty="0">
                <a:latin typeface="Sylfaen" panose="010A0502050306030303" pitchFamily="18" charset="0"/>
              </a:rPr>
              <a:t>2012 - Law on Information Security</a:t>
            </a:r>
            <a:r>
              <a:rPr lang="en-US" sz="2200" dirty="0" smtClean="0">
                <a:latin typeface="Sylfaen" panose="010A0502050306030303" pitchFamily="18" charset="0"/>
              </a:rPr>
              <a:t>;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200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May, </a:t>
            </a:r>
            <a:r>
              <a:rPr lang="en-US" sz="2200" dirty="0">
                <a:latin typeface="Sylfaen" panose="010A0502050306030303" pitchFamily="18" charset="0"/>
              </a:rPr>
              <a:t>2013 - Cyber Security </a:t>
            </a:r>
            <a:r>
              <a:rPr lang="en-US" sz="2200" dirty="0" smtClean="0">
                <a:latin typeface="Sylfaen" panose="010A0502050306030303" pitchFamily="18" charset="0"/>
              </a:rPr>
              <a:t>Strategy and Action Plan </a:t>
            </a:r>
            <a:r>
              <a:rPr lang="en-US" sz="2200" dirty="0">
                <a:latin typeface="Sylfaen" panose="010A0502050306030303" pitchFamily="18" charset="0"/>
              </a:rPr>
              <a:t>for 2013 </a:t>
            </a:r>
            <a:r>
              <a:rPr lang="en-US" sz="2200" dirty="0" smtClean="0">
                <a:latin typeface="Sylfaen" panose="010A0502050306030303" pitchFamily="18" charset="0"/>
              </a:rPr>
              <a:t>– 2015;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200" dirty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2013 - </a:t>
            </a:r>
            <a:r>
              <a:rPr lang="en-US" sz="2200" dirty="0">
                <a:latin typeface="Sylfaen" panose="010A0502050306030303" pitchFamily="18" charset="0"/>
              </a:rPr>
              <a:t>defined critical infrastructure </a:t>
            </a:r>
            <a:r>
              <a:rPr lang="en-US" sz="2200" dirty="0" smtClean="0">
                <a:latin typeface="Sylfaen" panose="010A0502050306030303" pitchFamily="18" charset="0"/>
              </a:rPr>
              <a:t>subjects;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200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August, </a:t>
            </a:r>
            <a:r>
              <a:rPr lang="en-US" sz="2200" dirty="0">
                <a:latin typeface="Sylfaen" panose="010A0502050306030303" pitchFamily="18" charset="0"/>
              </a:rPr>
              <a:t>2014 - Association Agreement with the European </a:t>
            </a:r>
            <a:r>
              <a:rPr lang="en-US" sz="2200" dirty="0" smtClean="0">
                <a:latin typeface="Sylfaen" panose="010A0502050306030303" pitchFamily="18" charset="0"/>
              </a:rPr>
              <a:t>Union;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200" dirty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January, 2017 </a:t>
            </a:r>
            <a:r>
              <a:rPr lang="en-US" sz="2200" dirty="0">
                <a:latin typeface="Sylfaen" panose="010A0502050306030303" pitchFamily="18" charset="0"/>
              </a:rPr>
              <a:t>- Cyber Security </a:t>
            </a:r>
            <a:r>
              <a:rPr lang="en-US" sz="2200" dirty="0" smtClean="0">
                <a:latin typeface="Sylfaen" panose="010A0502050306030303" pitchFamily="18" charset="0"/>
              </a:rPr>
              <a:t>Strategy and Action Plan </a:t>
            </a:r>
            <a:r>
              <a:rPr lang="en-US" sz="2200" dirty="0">
                <a:latin typeface="Sylfaen" panose="010A0502050306030303" pitchFamily="18" charset="0"/>
              </a:rPr>
              <a:t>for </a:t>
            </a:r>
            <a:r>
              <a:rPr lang="en-US" sz="2200" dirty="0" smtClean="0">
                <a:latin typeface="Sylfaen" panose="010A0502050306030303" pitchFamily="18" charset="0"/>
              </a:rPr>
              <a:t>2016(7) </a:t>
            </a:r>
            <a:r>
              <a:rPr lang="en-US" sz="2200" dirty="0">
                <a:latin typeface="Sylfaen" panose="010A0502050306030303" pitchFamily="18" charset="0"/>
              </a:rPr>
              <a:t>– </a:t>
            </a:r>
            <a:r>
              <a:rPr lang="en-US" sz="2200" dirty="0" smtClean="0">
                <a:latin typeface="Sylfaen" panose="010A0502050306030303" pitchFamily="18" charset="0"/>
              </a:rPr>
              <a:t>2018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36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483476"/>
            <a:ext cx="10515600" cy="122991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Sylfaen" panose="010A0502050306030303" pitchFamily="18" charset="0"/>
              </a:rPr>
              <a:t>Georgian Cyber Security Strategy</a:t>
            </a:r>
            <a:endParaRPr lang="en-US" sz="2800" b="1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en-US" sz="2000" i="1" dirty="0">
                <a:latin typeface="Sylfaen" panose="010A0502050306030303" pitchFamily="18" charset="0"/>
              </a:rPr>
              <a:t>Main directions</a:t>
            </a:r>
          </a:p>
          <a:p>
            <a:pPr algn="just"/>
            <a:r>
              <a:rPr lang="en-US" sz="2400" dirty="0">
                <a:latin typeface="Sylfaen" panose="010A0502050306030303" pitchFamily="18" charset="0"/>
              </a:rPr>
              <a:t>Research and </a:t>
            </a:r>
            <a:r>
              <a:rPr lang="en-US" sz="2400" dirty="0" smtClean="0">
                <a:latin typeface="Sylfaen" panose="010A0502050306030303" pitchFamily="18" charset="0"/>
              </a:rPr>
              <a:t>analysis;</a:t>
            </a:r>
          </a:p>
          <a:p>
            <a:pPr algn="just"/>
            <a:endParaRPr lang="en-US" sz="2400" dirty="0" smtClean="0">
              <a:latin typeface="Sylfaen" panose="010A0502050306030303" pitchFamily="18" charset="0"/>
            </a:endParaRPr>
          </a:p>
          <a:p>
            <a:pPr algn="just"/>
            <a:r>
              <a:rPr lang="en-US" sz="2400" dirty="0" smtClean="0">
                <a:latin typeface="Sylfaen" panose="010A0502050306030303" pitchFamily="18" charset="0"/>
              </a:rPr>
              <a:t>New </a:t>
            </a:r>
            <a:r>
              <a:rPr lang="en-US" sz="2400" dirty="0">
                <a:latin typeface="Sylfaen" panose="010A0502050306030303" pitchFamily="18" charset="0"/>
              </a:rPr>
              <a:t>legislative - normative </a:t>
            </a:r>
            <a:r>
              <a:rPr lang="en-US" sz="2400" dirty="0" smtClean="0">
                <a:latin typeface="Sylfaen" panose="010A0502050306030303" pitchFamily="18" charset="0"/>
              </a:rPr>
              <a:t>base;</a:t>
            </a:r>
          </a:p>
          <a:p>
            <a:pPr algn="just"/>
            <a:endParaRPr lang="en-US" sz="2400" dirty="0" smtClean="0">
              <a:latin typeface="Sylfaen" panose="010A0502050306030303" pitchFamily="18" charset="0"/>
            </a:endParaRPr>
          </a:p>
          <a:p>
            <a:pPr algn="just"/>
            <a:r>
              <a:rPr lang="en-US" sz="2400" dirty="0" smtClean="0">
                <a:latin typeface="Sylfaen" panose="010A0502050306030303" pitchFamily="18" charset="0"/>
              </a:rPr>
              <a:t>Institutional </a:t>
            </a:r>
            <a:r>
              <a:rPr lang="en-US" sz="2400" dirty="0">
                <a:latin typeface="Sylfaen" panose="010A0502050306030303" pitchFamily="18" charset="0"/>
              </a:rPr>
              <a:t>coordination of cyber </a:t>
            </a:r>
            <a:r>
              <a:rPr lang="en-US" sz="2400" dirty="0" smtClean="0">
                <a:latin typeface="Sylfaen" panose="010A0502050306030303" pitchFamily="18" charset="0"/>
              </a:rPr>
              <a:t>security;</a:t>
            </a:r>
          </a:p>
          <a:p>
            <a:pPr algn="just"/>
            <a:endParaRPr lang="en-US" sz="2400" dirty="0" smtClean="0">
              <a:latin typeface="Sylfaen" panose="010A0502050306030303" pitchFamily="18" charset="0"/>
            </a:endParaRPr>
          </a:p>
          <a:p>
            <a:pPr algn="just"/>
            <a:r>
              <a:rPr lang="en-US" sz="2400" dirty="0" smtClean="0">
                <a:latin typeface="Sylfaen" panose="010A0502050306030303" pitchFamily="18" charset="0"/>
              </a:rPr>
              <a:t>Raising </a:t>
            </a:r>
            <a:r>
              <a:rPr lang="en-US" sz="2400" dirty="0">
                <a:latin typeface="Sylfaen" panose="010A0502050306030303" pitchFamily="18" charset="0"/>
              </a:rPr>
              <a:t>public awareness and formulation of educational </a:t>
            </a:r>
            <a:r>
              <a:rPr lang="en-US" sz="2400" dirty="0" smtClean="0">
                <a:latin typeface="Sylfaen" panose="010A0502050306030303" pitchFamily="18" charset="0"/>
              </a:rPr>
              <a:t>base;</a:t>
            </a:r>
          </a:p>
          <a:p>
            <a:pPr algn="just"/>
            <a:endParaRPr lang="en-US" sz="2400" dirty="0" smtClean="0">
              <a:latin typeface="Sylfaen" panose="010A0502050306030303" pitchFamily="18" charset="0"/>
            </a:endParaRPr>
          </a:p>
          <a:p>
            <a:pPr algn="just"/>
            <a:r>
              <a:rPr lang="en-US" sz="2400" dirty="0" smtClean="0">
                <a:latin typeface="Sylfaen" panose="010A0502050306030303" pitchFamily="18" charset="0"/>
              </a:rPr>
              <a:t>International cooperation.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349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822960"/>
            <a:ext cx="10515600" cy="89042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Sylfaen" panose="010A0502050306030303" pitchFamily="18" charset="0"/>
              </a:rPr>
              <a:t>Georgian Cyber Security Entities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1713388"/>
            <a:ext cx="10515600" cy="4877763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January</a:t>
            </a:r>
            <a:r>
              <a:rPr lang="ka-GE" sz="2200" dirty="0" smtClean="0">
                <a:latin typeface="Sylfaen" panose="010A0502050306030303" pitchFamily="18" charset="0"/>
              </a:rPr>
              <a:t>,</a:t>
            </a:r>
            <a:r>
              <a:rPr lang="en-US" sz="2200" dirty="0" smtClean="0">
                <a:latin typeface="Sylfaen" panose="010A0502050306030303" pitchFamily="18" charset="0"/>
              </a:rPr>
              <a:t> </a:t>
            </a:r>
            <a:r>
              <a:rPr lang="en-US" sz="2200" dirty="0">
                <a:latin typeface="Sylfaen" panose="010A0502050306030303" pitchFamily="18" charset="0"/>
              </a:rPr>
              <a:t>2010 - LEPL Data Exchange Agency of the Ministry of Justice</a:t>
            </a:r>
            <a:r>
              <a:rPr lang="ka-GE" sz="2200" dirty="0" smtClean="0">
                <a:latin typeface="Sylfaen" panose="010A0502050306030303" pitchFamily="18" charset="0"/>
              </a:rPr>
              <a:t>;</a:t>
            </a:r>
            <a:endParaRPr lang="en-US" sz="2200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ka-GE" sz="2200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January, </a:t>
            </a:r>
            <a:r>
              <a:rPr lang="ka-GE" sz="2200" dirty="0" smtClean="0">
                <a:latin typeface="Sylfaen" panose="010A0502050306030303" pitchFamily="18" charset="0"/>
              </a:rPr>
              <a:t>2011</a:t>
            </a:r>
            <a:r>
              <a:rPr lang="en-US" sz="2200" dirty="0" smtClean="0">
                <a:latin typeface="Sylfaen" panose="010A0502050306030303" pitchFamily="18" charset="0"/>
              </a:rPr>
              <a:t> - CERT.GOV.GE</a:t>
            </a:r>
            <a:r>
              <a:rPr lang="ka-GE" sz="2200" dirty="0" smtClean="0">
                <a:latin typeface="Sylfaen" panose="010A0502050306030303" pitchFamily="18" charset="0"/>
              </a:rPr>
              <a:t>;</a:t>
            </a:r>
            <a:endParaRPr lang="en-US" sz="2200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ka-GE" sz="2200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December, </a:t>
            </a:r>
            <a:r>
              <a:rPr lang="en-US" sz="2200" dirty="0">
                <a:latin typeface="Sylfaen" panose="010A0502050306030303" pitchFamily="18" charset="0"/>
              </a:rPr>
              <a:t>2012 - Department of Combating Cybercrime in the Central Criminal Police Department of the Ministry of Internal </a:t>
            </a:r>
            <a:r>
              <a:rPr lang="en-US" sz="2200" dirty="0" smtClean="0">
                <a:latin typeface="Sylfaen" panose="010A0502050306030303" pitchFamily="18" charset="0"/>
              </a:rPr>
              <a:t>Affairs</a:t>
            </a:r>
            <a:r>
              <a:rPr lang="ka-GE" sz="2200" b="1" dirty="0" smtClean="0">
                <a:latin typeface="Sylfaen" panose="010A0502050306030303" pitchFamily="18" charset="0"/>
              </a:rPr>
              <a:t>;</a:t>
            </a:r>
            <a:endParaRPr lang="en-US" sz="2200" b="1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ka-GE" sz="2200" b="1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ka-GE" sz="2200" dirty="0" smtClean="0">
                <a:latin typeface="Sylfaen" panose="010A0502050306030303" pitchFamily="18" charset="0"/>
              </a:rPr>
              <a:t>2013</a:t>
            </a:r>
            <a:r>
              <a:rPr lang="en-US" sz="2200" dirty="0" smtClean="0">
                <a:latin typeface="Sylfaen" panose="010A0502050306030303" pitchFamily="18" charset="0"/>
              </a:rPr>
              <a:t> -</a:t>
            </a:r>
            <a:r>
              <a:rPr lang="ka-GE" sz="2200" dirty="0" smtClean="0">
                <a:latin typeface="Sylfaen" panose="010A0502050306030303" pitchFamily="18" charset="0"/>
              </a:rPr>
              <a:t> </a:t>
            </a:r>
            <a:r>
              <a:rPr lang="en-US" sz="2200" dirty="0">
                <a:latin typeface="Sylfaen" panose="010A0502050306030303" pitchFamily="18" charset="0"/>
              </a:rPr>
              <a:t>The Personal Data Protection Inspector </a:t>
            </a:r>
            <a:r>
              <a:rPr lang="en-US" sz="2200" dirty="0" smtClean="0">
                <a:latin typeface="Sylfaen" panose="010A0502050306030303" pitchFamily="18" charset="0"/>
              </a:rPr>
              <a:t>Office;</a:t>
            </a:r>
          </a:p>
          <a:p>
            <a:pPr marL="514350" indent="-514350" algn="just">
              <a:buFont typeface="+mj-lt"/>
              <a:buAutoNum type="arabicPeriod"/>
            </a:pPr>
            <a:endParaRPr lang="ka-GE" sz="2200" b="1" dirty="0" smtClean="0">
              <a:latin typeface="Sylfaen" panose="010A0502050306030303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200" dirty="0" smtClean="0">
                <a:latin typeface="Sylfaen" panose="010A0502050306030303" pitchFamily="18" charset="0"/>
              </a:rPr>
              <a:t>February, </a:t>
            </a:r>
            <a:r>
              <a:rPr lang="en-US" sz="2200" dirty="0">
                <a:latin typeface="Sylfaen" panose="010A0502050306030303" pitchFamily="18" charset="0"/>
              </a:rPr>
              <a:t>2014 - LEPL Cyber Security Bureau of the Ministry of Defense.</a:t>
            </a:r>
            <a:r>
              <a:rPr lang="ka-GE" sz="2200" dirty="0" smtClean="0">
                <a:latin typeface="Sylfaen" panose="010A0502050306030303" pitchFamily="18" charset="0"/>
              </a:rPr>
              <a:t> 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251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44459"/>
            <a:ext cx="9283261" cy="4989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914400"/>
            <a:ext cx="10515600" cy="56059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Sylfaen" panose="010A0502050306030303" pitchFamily="18" charset="0"/>
              </a:rPr>
              <a:t>Cyber attacks</a:t>
            </a:r>
            <a:r>
              <a:rPr lang="ka-GE" sz="2800" b="1" dirty="0" smtClean="0">
                <a:latin typeface="Sylfaen" panose="010A0502050306030303" pitchFamily="18" charset="0"/>
              </a:rPr>
              <a:t> 2008 – 2014</a:t>
            </a:r>
            <a:r>
              <a:rPr lang="en-US" sz="2800" b="1" dirty="0" smtClean="0">
                <a:latin typeface="Sylfaen" panose="010A0502050306030303" pitchFamily="18" charset="0"/>
              </a:rPr>
              <a:t> by APT28</a:t>
            </a:r>
            <a:r>
              <a:rPr lang="ka-GE" sz="2800" b="1" dirty="0" smtClean="0">
                <a:latin typeface="Sylfaen" panose="010A0502050306030303" pitchFamily="18" charset="0"/>
              </a:rPr>
              <a:t>/</a:t>
            </a:r>
            <a:r>
              <a:rPr lang="en-US" sz="2800" b="1" dirty="0" err="1" smtClean="0">
                <a:latin typeface="Sylfaen" panose="010A0502050306030303" pitchFamily="18" charset="0"/>
              </a:rPr>
              <a:t>FireEye</a:t>
            </a:r>
            <a:endParaRPr lang="en-US" sz="2800" b="1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4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ka-GE" dirty="0" smtClean="0"/>
          </a:p>
          <a:p>
            <a:pPr marL="0" indent="0">
              <a:buNone/>
            </a:pPr>
            <a:endParaRPr lang="ka-GE" dirty="0"/>
          </a:p>
          <a:p>
            <a:pPr marL="0" indent="0" algn="ctr">
              <a:buNone/>
            </a:pPr>
            <a:r>
              <a:rPr lang="en-US" sz="6000" b="1" dirty="0" smtClean="0">
                <a:latin typeface="Sylfaen" panose="010A0502050306030303" pitchFamily="18" charset="0"/>
              </a:rPr>
              <a:t>Q&amp;A</a:t>
            </a:r>
            <a:endParaRPr lang="en-US" sz="6000" b="1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64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2173</TotalTime>
  <Words>534</Words>
  <Application>Microsoft Office PowerPoint</Application>
  <PresentationFormat>Custom</PresentationFormat>
  <Paragraphs>197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Sylfaen</vt:lpstr>
      <vt:lpstr>Times New Roman</vt:lpstr>
      <vt:lpstr>Office Theme</vt:lpstr>
      <vt:lpstr>Cyber Security and Georgia. New Challenges </vt:lpstr>
      <vt:lpstr>PowerPoint Presentation</vt:lpstr>
      <vt:lpstr>PowerPoint Presentation</vt:lpstr>
      <vt:lpstr> </vt:lpstr>
      <vt:lpstr>PowerPoint Presentation</vt:lpstr>
      <vt:lpstr>Georgia's legal space of cyber security</vt:lpstr>
      <vt:lpstr>Georgian Cyber Security Strategy</vt:lpstr>
      <vt:lpstr>Georgian Cyber Security Entities</vt:lpstr>
      <vt:lpstr>Cyber attacks 2008 – 2014 by APT28/FireEye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კიბერუსაფრთხოების ახალი გამოწვევები და საქართველო</dc:title>
  <dc:creator>Admin</dc:creator>
  <cp:lastModifiedBy>Admin</cp:lastModifiedBy>
  <cp:revision>123</cp:revision>
  <dcterms:created xsi:type="dcterms:W3CDTF">2015-10-03T16:35:46Z</dcterms:created>
  <dcterms:modified xsi:type="dcterms:W3CDTF">2017-06-20T04:44:54Z</dcterms:modified>
</cp:coreProperties>
</file>