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8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6" r:id="rId10"/>
    <p:sldId id="269" r:id="rId11"/>
    <p:sldId id="265" r:id="rId12"/>
    <p:sldId id="268" r:id="rId13"/>
    <p:sldId id="272" r:id="rId14"/>
    <p:sldId id="267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59" d="100"/>
          <a:sy n="59" d="100"/>
        </p:scale>
        <p:origin x="-3114" y="-1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noProof="0" smtClean="0"/>
              <a:t>Click to edit Master text styles</a:t>
            </a:r>
          </a:p>
          <a:p>
            <a:pPr lvl="1"/>
            <a:r>
              <a:rPr lang="en-US" altLang="ru-RU" noProof="0" smtClean="0"/>
              <a:t>Second level</a:t>
            </a:r>
          </a:p>
          <a:p>
            <a:pPr lvl="2"/>
            <a:r>
              <a:rPr lang="en-US" altLang="ru-RU" noProof="0" smtClean="0"/>
              <a:t>Third level</a:t>
            </a:r>
          </a:p>
          <a:p>
            <a:pPr lvl="3"/>
            <a:r>
              <a:rPr lang="en-US" altLang="ru-RU" noProof="0" smtClean="0"/>
              <a:t>Fourth level</a:t>
            </a:r>
          </a:p>
          <a:p>
            <a:pPr lvl="4"/>
            <a:r>
              <a:rPr lang="en-US" alt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94B0F52-DE02-4445-938A-2D34131FC4D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55310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8D5D0C7-5DBE-4E9F-BDEB-64E9F4C44095}" type="slidenum">
              <a:rPr lang="en-US" altLang="ru-RU" sz="1200"/>
              <a:pPr/>
              <a:t>1</a:t>
            </a:fld>
            <a:endParaRPr lang="en-US" altLang="ru-RU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0F52-DE02-4445-938A-2D34131FC4D2}" type="slidenum">
              <a:rPr lang="en-US" altLang="ru-RU" smtClean="0"/>
              <a:pPr>
                <a:defRPr/>
              </a:pPr>
              <a:t>3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45231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4B0F52-DE02-4445-938A-2D34131FC4D2}" type="slidenum">
              <a:rPr lang="en-US" altLang="ru-RU" smtClean="0"/>
              <a:pPr>
                <a:defRPr/>
              </a:pPr>
              <a:t>4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74264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8D5D0C7-5DBE-4E9F-BDEB-64E9F4C44095}" type="slidenum">
              <a:rPr lang="en-US" altLang="ru-RU" sz="1200"/>
              <a:pPr/>
              <a:t>16</a:t>
            </a:fld>
            <a:endParaRPr lang="en-US" altLang="ru-RU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uk-UA" sz="3600" b="1" dirty="0" smtClean="0">
                <a:solidFill>
                  <a:schemeClr val="accent2">
                    <a:lumMod val="50000"/>
                  </a:schemeClr>
                </a:solidFill>
              </a:rPr>
              <a:t>RESPONSIBLE BEHAVIOUR OF A STATE </a:t>
            </a:r>
            <a:r>
              <a:rPr lang="en-US" altLang="uk-UA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uk-UA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altLang="uk-UA" sz="3600" b="1" dirty="0" smtClean="0">
                <a:solidFill>
                  <a:schemeClr val="accent2">
                    <a:lumMod val="50000"/>
                  </a:schemeClr>
                </a:solidFill>
              </a:rPr>
              <a:t>IN </a:t>
            </a:r>
            <a:r>
              <a:rPr lang="en-US" altLang="uk-UA" sz="3600" b="1" dirty="0" smtClean="0">
                <a:solidFill>
                  <a:schemeClr val="accent2">
                    <a:lumMod val="50000"/>
                  </a:schemeClr>
                </a:solidFill>
              </a:rPr>
              <a:t>CYBERSPACE</a:t>
            </a:r>
            <a:endParaRPr lang="ru-RU" altLang="ru-RU" sz="36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uk-UA" dirty="0" smtClean="0"/>
              <a:t>Dushanbe, 22-23 June, </a:t>
            </a:r>
            <a:r>
              <a:rPr lang="en-US" altLang="uk-UA" dirty="0"/>
              <a:t>2017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uk-UA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uk-UA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</a:t>
            </a:r>
            <a:r>
              <a:rPr lang="en-US" altLang="uk-UA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ANDRII </a:t>
            </a:r>
            <a:r>
              <a:rPr lang="en-US" altLang="uk-UA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PAZIUK</a:t>
            </a:r>
            <a:endParaRPr lang="en-GB" altLang="uk-UA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altLang="ru-RU" cap="all" dirty="0" smtClean="0">
                <a:solidFill>
                  <a:schemeClr val="accent2">
                    <a:lumMod val="50000"/>
                  </a:schemeClr>
                </a:solidFill>
              </a:rPr>
              <a:t>Ukrainian academy of cyber security</a:t>
            </a:r>
            <a:endParaRPr lang="ru-RU" altLang="ru-RU" cap="all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Existent International Law is the foundation for the responsible State’s behavior in cyberspace,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Long standing international norms guiding state behavior – in times and conflict – also apply in cyberspace,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ru-RU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Additional understandings might be necessary to supplement them (cyberspace’s unique aspects may require clarifications in certain areas’)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Cyber-space and International law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549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uk-U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Law of War and Cyber Operations</a:t>
            </a:r>
            <a:endParaRPr lang="ru-RU" alt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Объект 2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424936" cy="3861792"/>
          </a:xfrm>
        </p:spPr>
        <p:txBody>
          <a:bodyPr>
            <a:normAutofit lnSpcReduction="10000"/>
          </a:bodyPr>
          <a:lstStyle/>
          <a:p>
            <a:r>
              <a:rPr lang="en-US" altLang="ru-RU" sz="2400" b="1" dirty="0" smtClean="0">
                <a:latin typeface="Arial" charset="0"/>
              </a:rPr>
              <a:t>Cyberspace</a:t>
            </a:r>
            <a:r>
              <a:rPr lang="en-US" altLang="ru-RU" sz="2400" dirty="0" smtClean="0">
                <a:latin typeface="Arial" charset="0"/>
              </a:rPr>
              <a:t> – a global domain within the information environment consisting of interdependent networks of information technology infrastructures and resident data, including the Internet, telecommunications networks, computer systems, and embedded processors and controllers </a:t>
            </a:r>
          </a:p>
          <a:p>
            <a:pPr marL="0" indent="0">
              <a:buNone/>
            </a:pPr>
            <a:endParaRPr lang="en-US" altLang="ru-RU" sz="2400" dirty="0" smtClean="0">
              <a:latin typeface="Arial" charset="0"/>
            </a:endParaRPr>
          </a:p>
          <a:p>
            <a:r>
              <a:rPr lang="en-US" altLang="ru-RU" sz="2400" b="1" dirty="0" smtClean="0">
                <a:latin typeface="Arial" charset="0"/>
              </a:rPr>
              <a:t>Cyber </a:t>
            </a:r>
            <a:r>
              <a:rPr lang="en-US" altLang="ru-RU" sz="2400" b="1" dirty="0">
                <a:latin typeface="Arial" charset="0"/>
              </a:rPr>
              <a:t>operations </a:t>
            </a:r>
            <a:r>
              <a:rPr lang="en-US" altLang="ru-RU" sz="2400" dirty="0">
                <a:latin typeface="Arial" charset="0"/>
              </a:rPr>
              <a:t>– the employment of cyberspace capabilities where the primary purpose is to achieve objectives in or through cyberspace</a:t>
            </a:r>
            <a:endParaRPr lang="ru-RU" altLang="ru-RU" sz="2400" dirty="0">
              <a:latin typeface="Arial" charset="0"/>
            </a:endParaRPr>
          </a:p>
          <a:p>
            <a:endParaRPr lang="ru-RU" altLang="ru-RU" sz="18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 smtClean="0"/>
              <a:t>Cyber operations</a:t>
            </a:r>
            <a:endParaRPr lang="ru-RU" altLang="ru-RU" dirty="0" smtClean="0"/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 dirty="0" smtClean="0"/>
              <a:t>Instrumental</a:t>
            </a:r>
            <a:endParaRPr lang="ru-RU" altLang="ru-RU" dirty="0" smtClean="0"/>
          </a:p>
        </p:txBody>
      </p:sp>
      <p:sp>
        <p:nvSpPr>
          <p:cNvPr id="4100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ru-RU" dirty="0" smtClean="0"/>
              <a:t>(1) use cyber capabilities, such as computers, software tools, or networks</a:t>
            </a:r>
            <a:endParaRPr lang="ru-RU" altLang="ru-RU" dirty="0" smtClean="0"/>
          </a:p>
        </p:txBody>
      </p:sp>
      <p:sp>
        <p:nvSpPr>
          <p:cNvPr id="4101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ru-RU" dirty="0" smtClean="0"/>
              <a:t>Objective</a:t>
            </a:r>
            <a:endParaRPr lang="ru-RU" altLang="ru-RU" dirty="0" smtClean="0"/>
          </a:p>
        </p:txBody>
      </p:sp>
      <p:sp>
        <p:nvSpPr>
          <p:cNvPr id="4102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ru-RU" smtClean="0"/>
              <a:t>(2) have a primary purpose of achieving objectives or effects in or through cyberspace</a:t>
            </a:r>
            <a:endParaRPr lang="ru-RU" alt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Cyber operations effects</a:t>
            </a:r>
            <a:endParaRPr lang="ru-RU" altLang="ru-RU" smtClean="0"/>
          </a:p>
        </p:txBody>
      </p:sp>
      <p:sp>
        <p:nvSpPr>
          <p:cNvPr id="512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altLang="ru-RU" dirty="0" smtClean="0"/>
              <a:t>(1) Non-forcible means or methods of conducting hostilities: information gathering</a:t>
            </a:r>
            <a:endParaRPr lang="ru-RU" altLang="ru-RU" dirty="0" smtClean="0"/>
          </a:p>
        </p:txBody>
      </p:sp>
      <p:sp>
        <p:nvSpPr>
          <p:cNvPr id="512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ru-RU" dirty="0" smtClean="0"/>
              <a:t>(2) Amount to an attack with or without seizure or destruction of enemy property</a:t>
            </a:r>
            <a:endParaRPr lang="ru-RU" alt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ru-RU" smtClean="0"/>
              <a:t>Law of war principles as a General Guide</a:t>
            </a:r>
            <a:endParaRPr lang="ru-RU" altLang="ru-RU" smtClean="0"/>
          </a:p>
        </p:txBody>
      </p:sp>
      <p:sp>
        <p:nvSpPr>
          <p:cNvPr id="6147" name="Объект 2"/>
          <p:cNvSpPr>
            <a:spLocks noGrp="1"/>
          </p:cNvSpPr>
          <p:nvPr>
            <p:ph sz="quarter" idx="13"/>
          </p:nvPr>
        </p:nvSpPr>
        <p:spPr>
          <a:xfrm>
            <a:off x="676655" y="2132856"/>
            <a:ext cx="3822192" cy="3993624"/>
          </a:xfrm>
        </p:spPr>
        <p:txBody>
          <a:bodyPr>
            <a:normAutofit fontScale="92500" lnSpcReduction="20000"/>
          </a:bodyPr>
          <a:lstStyle/>
          <a:p>
            <a:r>
              <a:rPr lang="en-US" altLang="ru-RU" sz="2600" b="1" u="sng" dirty="0" smtClean="0"/>
              <a:t>Principle of humanity</a:t>
            </a:r>
            <a:r>
              <a:rPr lang="en-US" altLang="ru-RU" sz="2600" b="1" dirty="0" smtClean="0"/>
              <a:t>: avoid unnecessary for military purpose  suffering, injury or destruction </a:t>
            </a:r>
            <a:endParaRPr lang="en-US" altLang="ru-RU" sz="2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Article </a:t>
            </a:r>
            <a:r>
              <a:rPr lang="en-US" i="1" dirty="0"/>
              <a:t>8(2)(b)(xx) of the 1998 </a:t>
            </a:r>
            <a:r>
              <a:rPr lang="en-US" i="1" dirty="0" smtClean="0"/>
              <a:t>International Criminal Court Statute (ICC): </a:t>
            </a:r>
          </a:p>
          <a:p>
            <a:pPr marL="0" indent="0">
              <a:buNone/>
            </a:pPr>
            <a:r>
              <a:rPr lang="en-US" i="1" dirty="0" smtClean="0"/>
              <a:t>constitutes </a:t>
            </a:r>
            <a:r>
              <a:rPr lang="en-US" i="1" dirty="0"/>
              <a:t>a </a:t>
            </a:r>
            <a:r>
              <a:rPr lang="en-US" b="1" i="1" u="sng" dirty="0"/>
              <a:t>war crime in international armed </a:t>
            </a:r>
            <a:r>
              <a:rPr lang="en-US" b="1" i="1" u="sng" dirty="0" smtClean="0"/>
              <a:t>conflicts</a:t>
            </a:r>
            <a:r>
              <a:rPr lang="en-US" b="1" u="sng" dirty="0"/>
              <a:t/>
            </a:r>
            <a:br>
              <a:rPr lang="en-US" b="1" u="sng" dirty="0"/>
            </a:br>
            <a:endParaRPr lang="ru-RU" altLang="ru-RU" b="1" u="sng" dirty="0" smtClean="0"/>
          </a:p>
        </p:txBody>
      </p:sp>
      <p:sp>
        <p:nvSpPr>
          <p:cNvPr id="6148" name="Объект 3"/>
          <p:cNvSpPr>
            <a:spLocks noGrp="1"/>
          </p:cNvSpPr>
          <p:nvPr>
            <p:ph sz="quarter" idx="14"/>
          </p:nvPr>
        </p:nvSpPr>
        <p:spPr>
          <a:xfrm>
            <a:off x="4645152" y="1988840"/>
            <a:ext cx="3822192" cy="4137640"/>
          </a:xfrm>
        </p:spPr>
        <p:txBody>
          <a:bodyPr>
            <a:normAutofit/>
          </a:bodyPr>
          <a:lstStyle/>
          <a:p>
            <a:r>
              <a:rPr lang="en-US" altLang="ru-RU" b="1" u="sng" dirty="0" smtClean="0"/>
              <a:t>Prohibition</a:t>
            </a:r>
            <a:r>
              <a:rPr lang="en-US" altLang="ru-RU" dirty="0" smtClean="0"/>
              <a:t> on Cyber Operations that </a:t>
            </a:r>
            <a:r>
              <a:rPr lang="en-US" altLang="ru-RU" b="1" dirty="0" smtClean="0"/>
              <a:t>constitutes </a:t>
            </a:r>
            <a:r>
              <a:rPr lang="en-US" altLang="ru-RU" b="1" u="sng" dirty="0" smtClean="0"/>
              <a:t>illegal uses of force</a:t>
            </a:r>
            <a:r>
              <a:rPr lang="en-US" altLang="ru-RU" dirty="0" smtClean="0"/>
              <a:t>: Article 2(4) of the UN </a:t>
            </a:r>
            <a:r>
              <a:rPr lang="en-US" altLang="ru-RU" dirty="0" smtClean="0"/>
              <a:t>Charter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 smtClean="0"/>
              <a:t>UN Charter</a:t>
            </a:r>
            <a:endParaRPr lang="ru-RU" altLang="ru-RU" dirty="0" smtClean="0"/>
          </a:p>
        </p:txBody>
      </p:sp>
      <p:sp>
        <p:nvSpPr>
          <p:cNvPr id="7171" name="Объект 2"/>
          <p:cNvSpPr>
            <a:spLocks noGrp="1"/>
          </p:cNvSpPr>
          <p:nvPr>
            <p:ph sz="quarter" idx="13"/>
          </p:nvPr>
        </p:nvSpPr>
        <p:spPr>
          <a:xfrm>
            <a:off x="685800" y="1981200"/>
            <a:ext cx="7774632" cy="3581400"/>
          </a:xfrm>
        </p:spPr>
        <p:txBody>
          <a:bodyPr>
            <a:normAutofit fontScale="92500" lnSpcReduction="10000"/>
          </a:bodyPr>
          <a:lstStyle/>
          <a:p>
            <a:r>
              <a:rPr lang="en-US" altLang="ru-RU" sz="2000" b="1" i="1" dirty="0" smtClean="0">
                <a:latin typeface="Arial" charset="0"/>
              </a:rPr>
              <a:t>Article 2(4) of the UN Charter:</a:t>
            </a:r>
          </a:p>
          <a:p>
            <a:pPr marL="0" indent="0">
              <a:buNone/>
            </a:pPr>
            <a:r>
              <a:rPr lang="en-US" altLang="ru-RU" b="1" dirty="0" smtClean="0">
                <a:latin typeface="Arial" charset="0"/>
              </a:rPr>
              <a:t>‘All Members shall refrain in their international relations from the threat or use of force against the territorial integrity </a:t>
            </a:r>
            <a:r>
              <a:rPr lang="en-US" altLang="ru-RU" b="1" dirty="0">
                <a:latin typeface="Arial" charset="0"/>
              </a:rPr>
              <a:t>or political independence of any state, or in any other manner inconsistent with the purposes of the United Nations’ </a:t>
            </a:r>
            <a:endParaRPr lang="en-US" altLang="ru-RU" b="1" dirty="0" smtClean="0">
              <a:latin typeface="Arial" charset="0"/>
            </a:endParaRPr>
          </a:p>
          <a:p>
            <a:pPr marL="0" indent="0">
              <a:buNone/>
            </a:pPr>
            <a:r>
              <a:rPr lang="en-US" i="1" dirty="0"/>
              <a:t>A general prohibition, subject only to the </a:t>
            </a:r>
            <a:r>
              <a:rPr lang="en-US" b="1" i="1" u="sng" dirty="0"/>
              <a:t>exceptions</a:t>
            </a:r>
            <a:r>
              <a:rPr lang="en-US" i="1" dirty="0"/>
              <a:t> stated in the Charter: </a:t>
            </a:r>
          </a:p>
          <a:p>
            <a:pPr marL="0" indent="0">
              <a:buNone/>
            </a:pPr>
            <a:r>
              <a:rPr lang="en-US" b="1" i="1" dirty="0"/>
              <a:t>* self-defence</a:t>
            </a:r>
          </a:p>
          <a:p>
            <a:pPr marL="0" indent="0">
              <a:buNone/>
            </a:pPr>
            <a:r>
              <a:rPr lang="en-US" b="1" i="1" dirty="0"/>
              <a:t>* action by the Security Council </a:t>
            </a:r>
            <a:r>
              <a:rPr lang="en-US" i="1" dirty="0"/>
              <a:t>(Chapter VII)</a:t>
            </a:r>
            <a:endParaRPr lang="ru-RU" altLang="ru-RU" i="1" dirty="0"/>
          </a:p>
          <a:p>
            <a:pPr marL="0" indent="0">
              <a:buNone/>
            </a:pPr>
            <a:endParaRPr lang="ru-RU" altLang="ru-RU" dirty="0">
              <a:latin typeface="Arial" charset="0"/>
            </a:endParaRPr>
          </a:p>
          <a:p>
            <a:endParaRPr lang="ru-RU" altLang="ru-RU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 smtClean="0"/>
              <a:t>Use of force in cyberspace</a:t>
            </a:r>
            <a:endParaRPr lang="ru-RU" altLang="ru-RU" dirty="0" smtClean="0"/>
          </a:p>
        </p:txBody>
      </p:sp>
      <p:sp>
        <p:nvSpPr>
          <p:cNvPr id="7171" name="Объект 2"/>
          <p:cNvSpPr>
            <a:spLocks noGrp="1"/>
          </p:cNvSpPr>
          <p:nvPr>
            <p:ph sz="quarter" idx="13"/>
          </p:nvPr>
        </p:nvSpPr>
        <p:spPr>
          <a:xfrm>
            <a:off x="685800" y="1981200"/>
            <a:ext cx="7774632" cy="3581400"/>
          </a:xfrm>
        </p:spPr>
        <p:txBody>
          <a:bodyPr/>
          <a:lstStyle/>
          <a:p>
            <a:r>
              <a:rPr lang="en-US" altLang="ru-RU" sz="2000" b="1" i="1" dirty="0" smtClean="0">
                <a:latin typeface="Arial" charset="0"/>
              </a:rPr>
              <a:t>Evaluation of Factors:</a:t>
            </a:r>
          </a:p>
          <a:p>
            <a:pPr marL="0" indent="0">
              <a:buNone/>
            </a:pPr>
            <a:r>
              <a:rPr lang="en-US" altLang="ru-RU" dirty="0" smtClean="0">
                <a:latin typeface="Arial" charset="0"/>
              </a:rPr>
              <a:t>‘In assessing whether an event constituted </a:t>
            </a:r>
            <a:r>
              <a:rPr lang="en-US" altLang="ru-RU" dirty="0" smtClean="0">
                <a:latin typeface="Arial" charset="0"/>
              </a:rPr>
              <a:t>a </a:t>
            </a:r>
            <a:r>
              <a:rPr lang="en-US" altLang="ru-RU" u="sng" dirty="0" smtClean="0">
                <a:latin typeface="Arial" charset="0"/>
              </a:rPr>
              <a:t>use of force in or through cyberspace</a:t>
            </a:r>
            <a:r>
              <a:rPr lang="en-US" altLang="ru-RU" dirty="0" smtClean="0">
                <a:latin typeface="Arial" charset="0"/>
              </a:rPr>
              <a:t>, we must </a:t>
            </a:r>
            <a:r>
              <a:rPr lang="en-US" altLang="ru-RU" sz="2400" u="sng" dirty="0" smtClean="0">
                <a:latin typeface="Arial" charset="0"/>
              </a:rPr>
              <a:t>evaluate</a:t>
            </a:r>
            <a:r>
              <a:rPr lang="en-US" altLang="ru-RU" sz="2400" b="1" u="sng" dirty="0">
                <a:latin typeface="Arial" charset="0"/>
              </a:rPr>
              <a:t> </a:t>
            </a:r>
            <a:r>
              <a:rPr lang="en-US" altLang="ru-RU" sz="2400" b="1" u="sng" dirty="0" smtClean="0">
                <a:latin typeface="Arial" charset="0"/>
              </a:rPr>
              <a:t>factors including</a:t>
            </a:r>
            <a:r>
              <a:rPr lang="en-US" altLang="ru-RU" b="1" dirty="0" smtClean="0">
                <a:latin typeface="Arial" charset="0"/>
              </a:rPr>
              <a:t>:</a:t>
            </a:r>
          </a:p>
          <a:p>
            <a:pPr>
              <a:buFontTx/>
              <a:buChar char="-"/>
            </a:pPr>
            <a:r>
              <a:rPr lang="en-US" altLang="ru-RU" sz="2400" b="1" dirty="0" smtClean="0">
                <a:latin typeface="Arial" charset="0"/>
              </a:rPr>
              <a:t>the context of the event</a:t>
            </a:r>
          </a:p>
          <a:p>
            <a:pPr>
              <a:buFontTx/>
              <a:buChar char="-"/>
            </a:pPr>
            <a:r>
              <a:rPr lang="en-US" altLang="ru-RU" sz="2400" b="1" dirty="0" smtClean="0">
                <a:latin typeface="Arial" charset="0"/>
              </a:rPr>
              <a:t>the actor perpetrating the action (attribution)</a:t>
            </a:r>
          </a:p>
          <a:p>
            <a:pPr>
              <a:buFontTx/>
              <a:buChar char="-"/>
            </a:pPr>
            <a:r>
              <a:rPr lang="en-US" altLang="ru-RU" sz="2400" b="1" dirty="0" smtClean="0">
                <a:latin typeface="Arial" charset="0"/>
              </a:rPr>
              <a:t>the target and location</a:t>
            </a:r>
          </a:p>
          <a:p>
            <a:pPr>
              <a:buFontTx/>
              <a:buChar char="-"/>
            </a:pPr>
            <a:r>
              <a:rPr lang="en-US" altLang="ru-RU" sz="2400" b="1" dirty="0" smtClean="0">
                <a:latin typeface="Arial" charset="0"/>
              </a:rPr>
              <a:t>effects and intent</a:t>
            </a:r>
          </a:p>
          <a:p>
            <a:pPr>
              <a:buFontTx/>
              <a:buChar char="-"/>
            </a:pPr>
            <a:endParaRPr lang="ru-RU" altLang="ru-RU" dirty="0" smtClean="0">
              <a:latin typeface="Arial" charset="0"/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879584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ru-RU" dirty="0" smtClean="0"/>
              <a:t>Use of force as </a:t>
            </a:r>
            <a:br>
              <a:rPr lang="en-US" altLang="ru-RU" dirty="0" smtClean="0"/>
            </a:br>
            <a:r>
              <a:rPr lang="en-US" altLang="ru-RU" dirty="0" smtClean="0"/>
              <a:t>Self-defense in cyberspace</a:t>
            </a:r>
            <a:endParaRPr lang="ru-RU" altLang="ru-RU" dirty="0" smtClean="0"/>
          </a:p>
        </p:txBody>
      </p:sp>
      <p:sp>
        <p:nvSpPr>
          <p:cNvPr id="7171" name="Объект 2"/>
          <p:cNvSpPr>
            <a:spLocks noGrp="1"/>
          </p:cNvSpPr>
          <p:nvPr>
            <p:ph sz="quarter" idx="13"/>
          </p:nvPr>
        </p:nvSpPr>
        <p:spPr>
          <a:xfrm>
            <a:off x="685800" y="1981200"/>
            <a:ext cx="7774632" cy="3581400"/>
          </a:xfrm>
        </p:spPr>
        <p:txBody>
          <a:bodyPr/>
          <a:lstStyle/>
          <a:p>
            <a:pPr marL="0" indent="0">
              <a:buNone/>
            </a:pPr>
            <a:r>
              <a:rPr lang="en-US" altLang="ru-RU" sz="2000" b="1" i="1" dirty="0" smtClean="0">
                <a:latin typeface="Arial" charset="0"/>
              </a:rPr>
              <a:t>Article 51 of the UN Charter</a:t>
            </a:r>
          </a:p>
          <a:p>
            <a:pPr>
              <a:buFontTx/>
              <a:buChar char="-"/>
            </a:pPr>
            <a:r>
              <a:rPr lang="en-US" altLang="ru-RU" dirty="0" smtClean="0">
                <a:latin typeface="Arial" charset="0"/>
              </a:rPr>
              <a:t>Applies against any illegal use of force</a:t>
            </a:r>
          </a:p>
          <a:p>
            <a:pPr>
              <a:buFontTx/>
              <a:buChar char="-"/>
            </a:pPr>
            <a:r>
              <a:rPr lang="en-US" altLang="ru-RU" dirty="0" smtClean="0">
                <a:latin typeface="Arial" charset="0"/>
              </a:rPr>
              <a:t>Cyber Operations that constitutes an illegal use of force – gives </a:t>
            </a:r>
            <a:r>
              <a:rPr lang="en-US" altLang="ru-RU" u="sng" dirty="0" smtClean="0">
                <a:latin typeface="Arial" charset="0"/>
              </a:rPr>
              <a:t>right</a:t>
            </a:r>
            <a:r>
              <a:rPr lang="en-US" altLang="ru-RU" dirty="0" smtClean="0">
                <a:latin typeface="Arial" charset="0"/>
              </a:rPr>
              <a:t> to take </a:t>
            </a:r>
            <a:r>
              <a:rPr lang="en-US" altLang="ru-RU" u="sng" dirty="0" smtClean="0">
                <a:latin typeface="Arial" charset="0"/>
              </a:rPr>
              <a:t>necessary and proportionate</a:t>
            </a:r>
            <a:r>
              <a:rPr lang="en-US" altLang="ru-RU" dirty="0" smtClean="0">
                <a:latin typeface="Arial" charset="0"/>
              </a:rPr>
              <a:t> action in self-defense</a:t>
            </a:r>
          </a:p>
          <a:p>
            <a:pPr>
              <a:buFontTx/>
              <a:buChar char="-"/>
            </a:pPr>
            <a:r>
              <a:rPr lang="en-US" altLang="ru-RU" dirty="0" smtClean="0">
                <a:latin typeface="Arial" charset="0"/>
              </a:rPr>
              <a:t>If not, - not permitted to use force in self-defense, it could be a diplomatic protest, an economic embargo, or other </a:t>
            </a:r>
            <a:r>
              <a:rPr lang="en-US" altLang="ru-RU" u="sng" dirty="0" smtClean="0">
                <a:latin typeface="Arial" charset="0"/>
              </a:rPr>
              <a:t>acts of </a:t>
            </a:r>
            <a:r>
              <a:rPr lang="en-US" altLang="ru-RU" u="sng" dirty="0" err="1" smtClean="0">
                <a:latin typeface="Arial" charset="0"/>
              </a:rPr>
              <a:t>retorsion</a:t>
            </a:r>
            <a:endParaRPr lang="en-US" altLang="ru-RU" u="sng" dirty="0" smtClean="0">
              <a:latin typeface="Arial" charset="0"/>
            </a:endParaRPr>
          </a:p>
          <a:p>
            <a:pPr>
              <a:buFontTx/>
              <a:buChar char="-"/>
            </a:pPr>
            <a:endParaRPr lang="ru-RU" altLang="ru-RU" dirty="0" smtClean="0">
              <a:latin typeface="Arial" charset="0"/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009898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ru-RU" dirty="0" smtClean="0"/>
              <a:t/>
            </a:r>
            <a:br>
              <a:rPr lang="en-US" altLang="ru-RU" dirty="0" smtClean="0"/>
            </a:br>
            <a:r>
              <a:rPr lang="en-US" altLang="ru-RU" dirty="0" smtClean="0"/>
              <a:t>Countermeasures in cyberspace</a:t>
            </a:r>
            <a:endParaRPr lang="ru-RU" altLang="ru-RU" dirty="0" smtClean="0"/>
          </a:p>
        </p:txBody>
      </p:sp>
      <p:sp>
        <p:nvSpPr>
          <p:cNvPr id="7171" name="Объект 2"/>
          <p:cNvSpPr>
            <a:spLocks noGrp="1"/>
          </p:cNvSpPr>
          <p:nvPr>
            <p:ph sz="quarter" idx="13"/>
          </p:nvPr>
        </p:nvSpPr>
        <p:spPr>
          <a:xfrm>
            <a:off x="251520" y="1981200"/>
            <a:ext cx="8640960" cy="35814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Countermeasures </a:t>
            </a:r>
            <a:r>
              <a:rPr lang="en-US" dirty="0"/>
              <a:t>are “measures that would otherwise be contrary to the international obligations of an injured State vis-à-vis the responsible State, if they were not taken by the former in response to an internationally wrongful act by the latter in order to procure cessation and reparation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[Draft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Articles on Responsibility of States for Internationally Wrongful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Acts] </a:t>
            </a:r>
            <a:endParaRPr lang="ru-RU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278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 smtClean="0"/>
              <a:t>Other Cyber Operations</a:t>
            </a:r>
            <a:endParaRPr lang="ru-RU" altLang="ru-RU" dirty="0" smtClean="0"/>
          </a:p>
        </p:txBody>
      </p:sp>
      <p:sp>
        <p:nvSpPr>
          <p:cNvPr id="7171" name="Объект 2"/>
          <p:cNvSpPr>
            <a:spLocks noGrp="1"/>
          </p:cNvSpPr>
          <p:nvPr>
            <p:ph sz="quarter" idx="13"/>
          </p:nvPr>
        </p:nvSpPr>
        <p:spPr>
          <a:xfrm>
            <a:off x="323528" y="1700808"/>
            <a:ext cx="8352928" cy="3861792"/>
          </a:xfrm>
        </p:spPr>
        <p:txBody>
          <a:bodyPr/>
          <a:lstStyle/>
          <a:p>
            <a:r>
              <a:rPr lang="en-US" altLang="ru-RU" sz="2000" b="1" i="1" dirty="0" smtClean="0">
                <a:latin typeface="Arial" charset="0"/>
              </a:rPr>
              <a:t>Factors for evaluation if cyber operation is </a:t>
            </a:r>
            <a:r>
              <a:rPr lang="en-US" altLang="ru-RU" sz="2000" b="1" i="1" u="sng" dirty="0" smtClean="0">
                <a:latin typeface="Arial" charset="0"/>
              </a:rPr>
              <a:t>not an attack</a:t>
            </a:r>
            <a:r>
              <a:rPr lang="en-US" altLang="ru-RU" sz="2000" b="1" i="1" dirty="0" smtClean="0">
                <a:latin typeface="Arial" charset="0"/>
              </a:rPr>
              <a:t>:</a:t>
            </a:r>
          </a:p>
          <a:p>
            <a:pPr>
              <a:buFontTx/>
              <a:buChar char="-"/>
            </a:pPr>
            <a:r>
              <a:rPr lang="en-US" altLang="ru-RU" dirty="0" smtClean="0">
                <a:latin typeface="Arial" charset="0"/>
              </a:rPr>
              <a:t>Causes only reversible effects</a:t>
            </a:r>
          </a:p>
          <a:p>
            <a:pPr>
              <a:buFontTx/>
              <a:buChar char="-"/>
            </a:pPr>
            <a:r>
              <a:rPr lang="en-US" altLang="ru-RU" dirty="0" smtClean="0">
                <a:latin typeface="Arial" charset="0"/>
              </a:rPr>
              <a:t>Causes only temporary effects</a:t>
            </a:r>
          </a:p>
          <a:p>
            <a:pPr>
              <a:buFontTx/>
              <a:buChar char="-"/>
            </a:pPr>
            <a:r>
              <a:rPr lang="en-US" altLang="ru-RU" dirty="0" smtClean="0">
                <a:latin typeface="Arial" charset="0"/>
              </a:rPr>
              <a:t>Not be conducted in a way that unnecessarily causes inconveniences to civilians or neutral persons</a:t>
            </a:r>
          </a:p>
          <a:p>
            <a:pPr marL="0" indent="0">
              <a:buNone/>
            </a:pPr>
            <a:r>
              <a:rPr lang="en-US" altLang="ru-RU" sz="2000" dirty="0" smtClean="0">
                <a:latin typeface="Arial" charset="0"/>
              </a:rPr>
              <a:t>(defacing a government webpage; a minor, brief disruption of internet services; briefly interfering with communications; dissemination propaganda)</a:t>
            </a:r>
            <a:endParaRPr lang="ru-RU" altLang="ru-RU" sz="2000" dirty="0" smtClean="0">
              <a:latin typeface="Arial" charset="0"/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094792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uk-UA" dirty="0">
                <a:latin typeface="Arial" panose="020B0604020202020204" pitchFamily="34" charset="0"/>
                <a:cs typeface="Arial" panose="020B0604020202020204" pitchFamily="34" charset="0"/>
              </a:rPr>
              <a:t>Cyber </a:t>
            </a:r>
            <a:r>
              <a:rPr lang="en-US" alt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operations:</a:t>
            </a:r>
            <a:br>
              <a:rPr lang="en-US" altLang="uk-UA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uk-UA" i="1" dirty="0" smtClean="0">
                <a:latin typeface="Arial" panose="020B0604020202020204" pitchFamily="34" charset="0"/>
                <a:cs typeface="Arial" panose="020B0604020202020204" pitchFamily="34" charset="0"/>
              </a:rPr>
              <a:t>jus </a:t>
            </a:r>
            <a:r>
              <a:rPr lang="en-US" altLang="uk-UA" i="1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uk-UA" i="1" dirty="0" smtClean="0">
                <a:latin typeface="Arial" panose="020B0604020202020204" pitchFamily="34" charset="0"/>
                <a:cs typeface="Arial" panose="020B0604020202020204" pitchFamily="34" charset="0"/>
              </a:rPr>
              <a:t>bello</a:t>
            </a:r>
            <a:endParaRPr lang="en-US" altLang="uk-UA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Объект 2"/>
          <p:cNvSpPr>
            <a:spLocks noGrp="1"/>
          </p:cNvSpPr>
          <p:nvPr>
            <p:ph sz="quarter" idx="13"/>
          </p:nvPr>
        </p:nvSpPr>
        <p:spPr>
          <a:xfrm>
            <a:off x="685800" y="1981200"/>
            <a:ext cx="8134672" cy="3581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dirty="0"/>
              <a:t>Under </a:t>
            </a:r>
            <a:r>
              <a:rPr lang="en-US" sz="2600" dirty="0" smtClean="0"/>
              <a:t>International Humanitarian Law </a:t>
            </a:r>
            <a:r>
              <a:rPr lang="en-US" sz="2600" i="1" dirty="0" smtClean="0"/>
              <a:t>(Jus in Bello)</a:t>
            </a:r>
            <a:r>
              <a:rPr lang="en-US" sz="2600" dirty="0" smtClean="0"/>
              <a:t>, </a:t>
            </a:r>
            <a:r>
              <a:rPr lang="en-US" sz="2600" dirty="0"/>
              <a:t>attacks may only be directed at </a:t>
            </a:r>
            <a:r>
              <a:rPr lang="en-US" sz="2600" b="1" u="sng" dirty="0"/>
              <a:t>military objectives</a:t>
            </a:r>
            <a:r>
              <a:rPr lang="en-US" sz="2600" dirty="0"/>
              <a:t>, while objects not falling within that </a:t>
            </a:r>
            <a:r>
              <a:rPr lang="en-US" sz="2600" dirty="0" smtClean="0"/>
              <a:t>definition </a:t>
            </a:r>
            <a:r>
              <a:rPr lang="en-US" sz="2600" dirty="0"/>
              <a:t>are </a:t>
            </a:r>
            <a:r>
              <a:rPr lang="en-US" sz="2600" b="1" u="sng" dirty="0"/>
              <a:t>civilian and may not be attacked</a:t>
            </a:r>
            <a:r>
              <a:rPr lang="en-US" sz="2600" dirty="0" smtClean="0"/>
              <a:t>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/>
              <a:t>Pursuant to article 52 (2) of Additional Protocol I, only objects that make an effective contribution to </a:t>
            </a:r>
            <a:r>
              <a:rPr lang="en-US" sz="2800" b="1" u="sng" dirty="0"/>
              <a:t>military</a:t>
            </a:r>
            <a:r>
              <a:rPr lang="en-US" sz="2800" dirty="0"/>
              <a:t> action and whose total or partial destruction, capture or neutralization offers a </a:t>
            </a:r>
            <a:r>
              <a:rPr lang="en-US" sz="2800" dirty="0" smtClean="0"/>
              <a:t>definite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military</a:t>
            </a:r>
            <a:r>
              <a:rPr lang="en-US" sz="2800" dirty="0"/>
              <a:t> advantage,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be attacked. </a:t>
            </a:r>
            <a:endParaRPr lang="en-US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i="1" dirty="0" smtClean="0">
                <a:solidFill>
                  <a:schemeClr val="tx1"/>
                </a:solidFill>
              </a:rPr>
              <a:t>Protocol </a:t>
            </a:r>
            <a:r>
              <a:rPr lang="en-US" i="1" dirty="0">
                <a:solidFill>
                  <a:schemeClr val="tx1"/>
                </a:solidFill>
              </a:rPr>
              <a:t>Additional to the Geneva Conventions of 12 August 1949, and relating to the Protection of Victims of International Armed Conflicts (Protocol I), 8 June 1977.</a:t>
            </a:r>
            <a:endParaRPr lang="ru-RU" altLang="ru-RU" sz="2400" b="1" i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4080683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Microsoft’s Digital Geneva Convention</a:t>
            </a:r>
            <a:endParaRPr lang="en-US" altLang="uk-UA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Объект 2"/>
          <p:cNvSpPr>
            <a:spLocks noGrp="1"/>
          </p:cNvSpPr>
          <p:nvPr>
            <p:ph sz="quarter" idx="13"/>
          </p:nvPr>
        </p:nvSpPr>
        <p:spPr>
          <a:xfrm>
            <a:off x="685800" y="1981200"/>
            <a:ext cx="8134672" cy="440012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Brad Smith at RSA 2017: The Need for a Digital Geneva </a:t>
            </a:r>
            <a:r>
              <a:rPr lang="en-US" dirty="0" smtClean="0"/>
              <a:t>Convention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https</a:t>
            </a:r>
            <a:r>
              <a:rPr lang="en-US" sz="1800" dirty="0"/>
              <a:t>://blogs.microsoft.com/on-the-issues/2017/02/14/need-digital-geneva-convention</a:t>
            </a:r>
            <a:r>
              <a:rPr lang="en-US" sz="1800" dirty="0" smtClean="0"/>
              <a:t>/</a:t>
            </a:r>
            <a:endParaRPr lang="ru-RU" alt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20888"/>
            <a:ext cx="7416824" cy="3432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113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 smtClean="0"/>
              <a:t>Attribution</a:t>
            </a:r>
            <a:endParaRPr lang="ru-RU" altLang="ru-RU" dirty="0" smtClean="0"/>
          </a:p>
        </p:txBody>
      </p:sp>
      <p:sp>
        <p:nvSpPr>
          <p:cNvPr id="7171" name="Объект 2"/>
          <p:cNvSpPr>
            <a:spLocks noGrp="1"/>
          </p:cNvSpPr>
          <p:nvPr>
            <p:ph sz="quarter" idx="13"/>
          </p:nvPr>
        </p:nvSpPr>
        <p:spPr>
          <a:xfrm>
            <a:off x="685800" y="1981200"/>
            <a:ext cx="7774632" cy="3581400"/>
          </a:xfrm>
        </p:spPr>
        <p:txBody>
          <a:bodyPr/>
          <a:lstStyle/>
          <a:p>
            <a:r>
              <a:rPr lang="en-US" altLang="ru-RU" sz="2000" dirty="0" smtClean="0">
                <a:latin typeface="Arial" charset="0"/>
              </a:rPr>
              <a:t>Attribution capabilities of identifying the source of cyber operation</a:t>
            </a:r>
          </a:p>
          <a:p>
            <a:r>
              <a:rPr lang="en-US" altLang="ru-RU" sz="2000" dirty="0" smtClean="0">
                <a:latin typeface="Arial" charset="0"/>
              </a:rPr>
              <a:t>Attribution problem – managed but not resolved</a:t>
            </a:r>
          </a:p>
          <a:p>
            <a:pPr marL="0" indent="0" algn="ctr">
              <a:buNone/>
            </a:pPr>
            <a:r>
              <a:rPr lang="en-US" altLang="ru-RU" sz="2000" b="1" u="sng" dirty="0" smtClean="0">
                <a:latin typeface="Arial" charset="0"/>
              </a:rPr>
              <a:t>United States</a:t>
            </a:r>
            <a:endParaRPr lang="en-US" altLang="ru-RU" sz="2000" b="1" u="sng" dirty="0">
              <a:latin typeface="Arial" charset="0"/>
            </a:endParaRPr>
          </a:p>
          <a:p>
            <a:pPr marL="0" indent="0">
              <a:buNone/>
            </a:pPr>
            <a:r>
              <a:rPr lang="en-US" altLang="ru-RU" sz="2000" dirty="0" smtClean="0">
                <a:latin typeface="Arial" charset="0"/>
              </a:rPr>
              <a:t>2014 ‘Sony hack’ (North Korea); 2016 ‘DNC hack’ (Russia)</a:t>
            </a:r>
          </a:p>
          <a:p>
            <a:pPr marL="0" indent="0">
              <a:buNone/>
            </a:pPr>
            <a:endParaRPr lang="en-US" altLang="ru-RU" sz="2000" b="1" i="1" dirty="0" smtClean="0">
              <a:latin typeface="Arial" charset="0"/>
            </a:endParaRPr>
          </a:p>
          <a:p>
            <a:pPr marL="0" indent="0">
              <a:buNone/>
            </a:pPr>
            <a:r>
              <a:rPr lang="en-US" altLang="ru-RU" sz="2000" i="1" dirty="0" smtClean="0">
                <a:latin typeface="Arial" charset="0"/>
              </a:rPr>
              <a:t>We will be able to use our ability to attribute malicious cyber activity to push other countries toward accepting and abiding by cyber norms (the US Department of Justice)</a:t>
            </a:r>
          </a:p>
          <a:p>
            <a:pPr marL="0" indent="0">
              <a:buNone/>
            </a:pPr>
            <a:endParaRPr lang="ru-RU" altLang="ru-RU" dirty="0" smtClean="0">
              <a:latin typeface="Arial" charset="0"/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964677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Stateless Attribution </a:t>
            </a:r>
            <a:endParaRPr lang="ru-RU" altLang="ru-RU" dirty="0" smtClean="0"/>
          </a:p>
        </p:txBody>
      </p:sp>
      <p:sp>
        <p:nvSpPr>
          <p:cNvPr id="7171" name="Объект 2"/>
          <p:cNvSpPr>
            <a:spLocks noGrp="1"/>
          </p:cNvSpPr>
          <p:nvPr>
            <p:ph sz="quarter" idx="13"/>
          </p:nvPr>
        </p:nvSpPr>
        <p:spPr>
          <a:xfrm>
            <a:off x="685800" y="1981200"/>
            <a:ext cx="7774632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Global Cyber Attribution Consortium</a:t>
            </a:r>
            <a:r>
              <a:rPr lang="en-GB" sz="2000" dirty="0"/>
              <a:t>  </a:t>
            </a:r>
            <a:endParaRPr lang="en-GB" sz="2000" dirty="0" smtClean="0"/>
          </a:p>
          <a:p>
            <a:pPr marL="0" indent="0" algn="ctr">
              <a:buNone/>
            </a:pPr>
            <a:endParaRPr lang="en-US" altLang="ru-RU" sz="2000" b="1" u="sng" dirty="0" smtClean="0">
              <a:latin typeface="Arial" charset="0"/>
            </a:endParaRPr>
          </a:p>
          <a:p>
            <a:pPr marL="0" indent="0" algn="ctr">
              <a:buNone/>
            </a:pPr>
            <a:r>
              <a:rPr lang="en-US" sz="2000" dirty="0" smtClean="0"/>
              <a:t>‘includes </a:t>
            </a:r>
            <a:r>
              <a:rPr lang="en-US" sz="2000" dirty="0"/>
              <a:t>broad membership across geopolitical lines to foster a diversity of perspectives and to minimize the possibility that its findings are tainted by political </a:t>
            </a:r>
            <a:r>
              <a:rPr lang="en-US" sz="2000" dirty="0" smtClean="0"/>
              <a:t>influence’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1600" dirty="0"/>
              <a:t>Davis, John S., Benjamin Adam Boudreaux, Jonathan William </a:t>
            </a:r>
            <a:r>
              <a:rPr lang="en-US" sz="1600" dirty="0" err="1"/>
              <a:t>Welburn</a:t>
            </a:r>
            <a:r>
              <a:rPr lang="en-US" sz="1600" dirty="0"/>
              <a:t>, Jair Aguirre, </a:t>
            </a:r>
            <a:r>
              <a:rPr lang="en-US" sz="1600" dirty="0" err="1"/>
              <a:t>Cordaye</a:t>
            </a:r>
            <a:r>
              <a:rPr lang="en-US" sz="1600" dirty="0"/>
              <a:t> Ogletree, Geoffrey McGovern and Michael Chase. </a:t>
            </a:r>
            <a:r>
              <a:rPr lang="en-US" sz="1600" b="1" u="sng" dirty="0"/>
              <a:t>Stateless Attribution: Toward International Accountability in Cyberspace</a:t>
            </a:r>
            <a:r>
              <a:rPr lang="en-US" sz="1600" dirty="0"/>
              <a:t>. Santa Monica, CA: </a:t>
            </a:r>
            <a:r>
              <a:rPr lang="en-US" sz="1600" b="1" dirty="0"/>
              <a:t>RAND Corporation</a:t>
            </a:r>
            <a:r>
              <a:rPr lang="en-US" sz="1600" dirty="0"/>
              <a:t>, 2017. https://www.rand.org/pubs/research_reports/RR2081.html</a:t>
            </a:r>
            <a:r>
              <a:rPr lang="en-US" sz="2000" dirty="0"/>
              <a:t>. </a:t>
            </a:r>
            <a:endParaRPr lang="en-US" altLang="ru-RU" sz="2000" i="1" dirty="0" smtClean="0">
              <a:latin typeface="Arial" charset="0"/>
            </a:endParaRPr>
          </a:p>
          <a:p>
            <a:pPr marL="0" indent="0">
              <a:buNone/>
            </a:pPr>
            <a:endParaRPr lang="ru-RU" altLang="ru-RU" dirty="0" smtClean="0">
              <a:latin typeface="Arial" charset="0"/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928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752"/>
            <a:ext cx="7772400" cy="2232248"/>
          </a:xfrm>
        </p:spPr>
        <p:txBody>
          <a:bodyPr>
            <a:normAutofit/>
          </a:bodyPr>
          <a:lstStyle/>
          <a:p>
            <a:r>
              <a:rPr lang="en-US" altLang="uk-UA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Thank you</a:t>
            </a:r>
            <a:r>
              <a:rPr lang="en-US" altLang="uk-UA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!</a:t>
            </a:r>
            <a:br>
              <a:rPr lang="en-US" altLang="uk-UA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altLang="uk-UA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uk-UA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</a:br>
            <a:endParaRPr lang="ru-RU" altLang="ru-RU" sz="2800" b="1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uk-UA" sz="2800" b="1" dirty="0" smtClean="0">
                <a:solidFill>
                  <a:schemeClr val="accent2">
                    <a:lumMod val="50000"/>
                  </a:schemeClr>
                </a:solidFill>
              </a:rPr>
              <a:t>ANDRII PAZIUK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uk-UA" sz="2800" b="1" dirty="0">
                <a:solidFill>
                  <a:schemeClr val="accent2">
                    <a:lumMod val="50000"/>
                  </a:schemeClr>
                </a:solidFill>
              </a:rPr>
              <a:t>inet.media.law@gmail.com</a:t>
            </a:r>
            <a:endParaRPr lang="en-GB" altLang="uk-UA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55430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185</TotalTime>
  <Words>791</Words>
  <Application>Microsoft Office PowerPoint</Application>
  <PresentationFormat>Экран (4:3)</PresentationFormat>
  <Paragraphs>93</Paragraphs>
  <Slides>16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RESPONSIBLE BEHAVIOUR OF A STATE  IN CYBERSPACE</vt:lpstr>
      <vt:lpstr>Cyber-space and International law</vt:lpstr>
      <vt:lpstr>Law of War and Cyber Operations</vt:lpstr>
      <vt:lpstr>Cyber operations</vt:lpstr>
      <vt:lpstr>Cyber operations effects</vt:lpstr>
      <vt:lpstr>Law of war principles as a General Guide</vt:lpstr>
      <vt:lpstr>UN Charter</vt:lpstr>
      <vt:lpstr>Use of force in cyberspace</vt:lpstr>
      <vt:lpstr>Use of force as  Self-defense in cyberspace</vt:lpstr>
      <vt:lpstr> Countermeasures in cyberspace</vt:lpstr>
      <vt:lpstr>Other Cyber Operations</vt:lpstr>
      <vt:lpstr>Cyber operations: jus in bello</vt:lpstr>
      <vt:lpstr>Microsoft’s Digital Geneva Convention</vt:lpstr>
      <vt:lpstr>Attribution</vt:lpstr>
      <vt:lpstr>Stateless Attribution </vt:lpstr>
      <vt:lpstr>Thank you!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Intel</dc:creator>
  <cp:lastModifiedBy>user1</cp:lastModifiedBy>
  <cp:revision>26</cp:revision>
  <dcterms:created xsi:type="dcterms:W3CDTF">2017-05-23T06:04:00Z</dcterms:created>
  <dcterms:modified xsi:type="dcterms:W3CDTF">2017-06-20T07:41:06Z</dcterms:modified>
</cp:coreProperties>
</file>