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323" r:id="rId3"/>
    <p:sldId id="319" r:id="rId4"/>
    <p:sldId id="324" r:id="rId5"/>
    <p:sldId id="325" r:id="rId6"/>
    <p:sldId id="322" r:id="rId7"/>
    <p:sldId id="321" r:id="rId8"/>
    <p:sldId id="320" r:id="rId9"/>
    <p:sldId id="318" r:id="rId10"/>
    <p:sldId id="327" r:id="rId11"/>
    <p:sldId id="315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0"/>
    <a:srgbClr val="00CCBD"/>
    <a:srgbClr val="00A498"/>
    <a:srgbClr val="009288"/>
    <a:srgbClr val="006C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65" autoAdjust="0"/>
    <p:restoredTop sz="97059" autoAdjust="0"/>
  </p:normalViewPr>
  <p:slideViewPr>
    <p:cSldViewPr>
      <p:cViewPr>
        <p:scale>
          <a:sx n="70" d="100"/>
          <a:sy n="70" d="100"/>
        </p:scale>
        <p:origin x="-108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ystem-hard-disk:Users:paul:Library:Containers:com.apple.mail:Data:Library:Mail%20Downloads:E0FD4139-2198-49E0-8416-EB0247B59657:5(may)_201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system-hard-disk:Users:paul:Library:Containers:com.apple.mail:Data:Library:Mail%20Downloads:E0FD4139-2198-49E0-8416-EB0247B59657:5(may)_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200">
                <a:solidFill>
                  <a:sysClr val="windowText" lastClr="000000"/>
                </a:solidFill>
              </a:defRPr>
            </a:pPr>
            <a:r>
              <a:rPr lang="ru-RU" sz="1200" b="1" i="0" baseline="0"/>
              <a:t>Всего записей в базе данных проекта "Нетоскоп" </a:t>
            </a:r>
          </a:p>
          <a:p>
            <a:pPr>
              <a:defRPr sz="1200">
                <a:solidFill>
                  <a:sysClr val="windowText" lastClr="000000"/>
                </a:solidFill>
              </a:defRPr>
            </a:pPr>
            <a:r>
              <a:rPr lang="ru-RU" sz="1200" b="1" i="0" baseline="0"/>
              <a:t>(по годам)*</a:t>
            </a:r>
            <a:endParaRPr lang="ru-RU" sz="120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9490957171543"/>
          <c:y val="0.21839969695997899"/>
          <c:w val="0.83146754803797096"/>
          <c:h val="0.44988925933807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'База по годам'!$A$5</c:f>
              <c:strCache>
                <c:ptCount val="1"/>
                <c:pt idx="0">
                  <c:v>Число доменных имен, заподозренных в нежелательной активности, млн</c:v>
                </c:pt>
              </c:strCache>
            </c:strRef>
          </c:tx>
          <c:spPr>
            <a:ln w="25400">
              <a:noFill/>
            </a:ln>
          </c:spPr>
          <c:invertIfNegative val="0"/>
          <c:dLbls>
            <c:numFmt formatCode="#,##0.00" sourceLinked="0"/>
            <c:txPr>
              <a:bodyPr/>
              <a:lstStyle/>
              <a:p>
                <a:pPr>
                  <a:defRPr sz="1200" b="1"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'База по годам'!$D$2:$Z$2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май.2017</c:v>
                </c:pt>
              </c:strCache>
            </c:strRef>
          </c:cat>
          <c:val>
            <c:numRef>
              <c:f>'База по годам'!$D$5:$Z$5</c:f>
              <c:numCache>
                <c:formatCode>#,##0</c:formatCode>
                <c:ptCount val="6"/>
                <c:pt idx="0">
                  <c:v>165777</c:v>
                </c:pt>
                <c:pt idx="1">
                  <c:v>266303</c:v>
                </c:pt>
                <c:pt idx="2">
                  <c:v>303755</c:v>
                </c:pt>
                <c:pt idx="3">
                  <c:v>297094</c:v>
                </c:pt>
                <c:pt idx="4">
                  <c:v>293790</c:v>
                </c:pt>
                <c:pt idx="5">
                  <c:v>290385</c:v>
                </c:pt>
              </c:numCache>
            </c:numRef>
          </c:val>
        </c:ser>
        <c:ser>
          <c:idx val="1"/>
          <c:order val="1"/>
          <c:tx>
            <c:strRef>
              <c:f>'База по годам'!$A$6</c:f>
              <c:strCache>
                <c:ptCount val="1"/>
                <c:pt idx="0">
                  <c:v>Число доменных имен, нежелательная активность которых была подтверждена, млн</c:v>
                </c:pt>
              </c:strCache>
            </c:strRef>
          </c:tx>
          <c:spPr>
            <a:ln w="25400">
              <a:noFill/>
            </a:ln>
          </c:spPr>
          <c:invertIfNegative val="0"/>
          <c:dLbls>
            <c:numFmt formatCode="#,##0.00" sourceLinked="0"/>
            <c:txPr>
              <a:bodyPr/>
              <a:lstStyle/>
              <a:p>
                <a:pPr>
                  <a:defRPr sz="1200" b="1"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'База по годам'!$D$2:$Z$2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май.2017</c:v>
                </c:pt>
              </c:strCache>
            </c:strRef>
          </c:cat>
          <c:val>
            <c:numRef>
              <c:f>'База по годам'!$D$6:$Z$6</c:f>
              <c:numCache>
                <c:formatCode>#,##0</c:formatCode>
                <c:ptCount val="6"/>
                <c:pt idx="0">
                  <c:v>556745</c:v>
                </c:pt>
                <c:pt idx="1">
                  <c:v>938279</c:v>
                </c:pt>
                <c:pt idx="2">
                  <c:v>1145450</c:v>
                </c:pt>
                <c:pt idx="3">
                  <c:v>1562419</c:v>
                </c:pt>
                <c:pt idx="4">
                  <c:v>2429513</c:v>
                </c:pt>
                <c:pt idx="5">
                  <c:v>2643098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72281472"/>
        <c:axId val="101569664"/>
      </c:barChart>
      <c:lineChart>
        <c:grouping val="standard"/>
        <c:varyColors val="0"/>
        <c:ser>
          <c:idx val="2"/>
          <c:order val="2"/>
          <c:tx>
            <c:strRef>
              <c:f>'База по годам'!$A$4</c:f>
              <c:strCache>
                <c:ptCount val="1"/>
                <c:pt idx="0">
                  <c:v>Общее число доменных имен в базе данных проекта, млн</c:v>
                </c:pt>
              </c:strCache>
            </c:strRef>
          </c:tx>
          <c:dLbls>
            <c:dLbl>
              <c:idx val="4"/>
              <c:layout>
                <c:manualLayout>
                  <c:x val="-4.4120965001698903E-2"/>
                  <c:y val="-6.5485620915032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1200" b="1"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('База по годам'!$C$2,'База по годам'!$K$2,'База по годам'!$W$2)</c:f>
              <c:strCache>
                <c:ptCount val="2"/>
                <c:pt idx="0">
                  <c:v>2013</c:v>
                </c:pt>
                <c:pt idx="1">
                  <c:v>2014</c:v>
                </c:pt>
              </c:strCache>
            </c:strRef>
          </c:cat>
          <c:val>
            <c:numRef>
              <c:f>'База по годам'!$D$4:$Z$4</c:f>
              <c:numCache>
                <c:formatCode>#,##0</c:formatCode>
                <c:ptCount val="6"/>
                <c:pt idx="0">
                  <c:v>722522</c:v>
                </c:pt>
                <c:pt idx="1">
                  <c:v>1204582</c:v>
                </c:pt>
                <c:pt idx="2">
                  <c:v>1449205</c:v>
                </c:pt>
                <c:pt idx="3">
                  <c:v>1859513</c:v>
                </c:pt>
                <c:pt idx="4">
                  <c:v>2723303</c:v>
                </c:pt>
                <c:pt idx="5">
                  <c:v>2933483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281472"/>
        <c:axId val="101569664"/>
      </c:lineChart>
      <c:catAx>
        <c:axId val="72281472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000000"/>
                </a:solidFill>
              </a:defRPr>
            </a:pPr>
            <a:endParaRPr lang="ru-RU"/>
          </a:p>
        </c:txPr>
        <c:crossAx val="101569664"/>
        <c:crosses val="autoZero"/>
        <c:auto val="1"/>
        <c:lblAlgn val="ctr"/>
        <c:lblOffset val="100"/>
        <c:noMultiLvlLbl val="0"/>
      </c:catAx>
      <c:valAx>
        <c:axId val="101569664"/>
        <c:scaling>
          <c:orientation val="minMax"/>
          <c:max val="300000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ysClr val="windowText" lastClr="000000"/>
                </a:solidFill>
              </a:defRPr>
            </a:pPr>
            <a:endParaRPr lang="ru-RU"/>
          </a:p>
        </c:txPr>
        <c:crossAx val="72281472"/>
        <c:crosses val="autoZero"/>
        <c:crossBetween val="between"/>
        <c:majorUnit val="500000"/>
        <c:dispUnits>
          <c:builtInUnit val="millions"/>
          <c:dispUnitsLbl>
            <c:layout/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</c:dispUnitsLbl>
        </c:dispUnits>
      </c:valAx>
      <c:spPr>
        <a:noFill/>
      </c:spPr>
    </c:plotArea>
    <c:legend>
      <c:legendPos val="b"/>
      <c:layout>
        <c:manualLayout>
          <c:xMode val="edge"/>
          <c:yMode val="edge"/>
          <c:x val="2.7103550698928301E-2"/>
          <c:y val="0.76700740925527"/>
          <c:w val="0.94547732540172302"/>
          <c:h val="0.23299259074473"/>
        </c:manualLayout>
      </c:layout>
      <c:overlay val="0"/>
      <c:txPr>
        <a:bodyPr/>
        <a:lstStyle/>
        <a:p>
          <a:pPr>
            <a:defRPr>
              <a:solidFill>
                <a:sysClr val="windowText" lastClr="000000"/>
              </a:solidFill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>
          <a:solidFill>
            <a:schemeClr val="tx2">
              <a:lumMod val="50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72092659982528E-2"/>
          <c:y val="7.6342830357398875E-2"/>
          <c:w val="0.84939748414365701"/>
          <c:h val="0.564062926592706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Существование!$C$1</c:f>
              <c:strCache>
                <c:ptCount val="1"/>
                <c:pt idx="0">
                  <c:v>Бывшие "зловредными" и продолжающие существование в реестре домены</c:v>
                </c:pt>
              </c:strCache>
            </c:strRef>
          </c:tx>
          <c:invertIfNegative val="0"/>
          <c:cat>
            <c:numRef>
              <c:f>Существование!$A$6:$A$46</c:f>
              <c:numCache>
                <c:formatCode>mmm\-yy</c:formatCode>
                <c:ptCount val="41"/>
                <c:pt idx="0">
                  <c:v>41609</c:v>
                </c:pt>
                <c:pt idx="1">
                  <c:v>41640</c:v>
                </c:pt>
                <c:pt idx="2">
                  <c:v>41671</c:v>
                </c:pt>
                <c:pt idx="3">
                  <c:v>41699</c:v>
                </c:pt>
                <c:pt idx="4">
                  <c:v>41730</c:v>
                </c:pt>
                <c:pt idx="5">
                  <c:v>41760</c:v>
                </c:pt>
                <c:pt idx="6">
                  <c:v>41791</c:v>
                </c:pt>
                <c:pt idx="7">
                  <c:v>41821</c:v>
                </c:pt>
                <c:pt idx="8">
                  <c:v>41852</c:v>
                </c:pt>
                <c:pt idx="9">
                  <c:v>41883</c:v>
                </c:pt>
                <c:pt idx="10">
                  <c:v>41913</c:v>
                </c:pt>
                <c:pt idx="11">
                  <c:v>41944</c:v>
                </c:pt>
                <c:pt idx="12">
                  <c:v>41974</c:v>
                </c:pt>
                <c:pt idx="13">
                  <c:v>42005</c:v>
                </c:pt>
                <c:pt idx="14">
                  <c:v>42036</c:v>
                </c:pt>
                <c:pt idx="15">
                  <c:v>42064</c:v>
                </c:pt>
                <c:pt idx="16">
                  <c:v>42095</c:v>
                </c:pt>
                <c:pt idx="17">
                  <c:v>42125</c:v>
                </c:pt>
                <c:pt idx="18">
                  <c:v>42156</c:v>
                </c:pt>
                <c:pt idx="19">
                  <c:v>42186</c:v>
                </c:pt>
                <c:pt idx="20">
                  <c:v>42217</c:v>
                </c:pt>
                <c:pt idx="21">
                  <c:v>42248</c:v>
                </c:pt>
                <c:pt idx="22">
                  <c:v>42278</c:v>
                </c:pt>
                <c:pt idx="23">
                  <c:v>42309</c:v>
                </c:pt>
                <c:pt idx="24">
                  <c:v>42339</c:v>
                </c:pt>
                <c:pt idx="25">
                  <c:v>42370</c:v>
                </c:pt>
                <c:pt idx="26">
                  <c:v>42401</c:v>
                </c:pt>
                <c:pt idx="27">
                  <c:v>42430</c:v>
                </c:pt>
                <c:pt idx="28">
                  <c:v>42461</c:v>
                </c:pt>
                <c:pt idx="29">
                  <c:v>42491</c:v>
                </c:pt>
                <c:pt idx="30">
                  <c:v>42522</c:v>
                </c:pt>
                <c:pt idx="31">
                  <c:v>42552</c:v>
                </c:pt>
                <c:pt idx="32">
                  <c:v>42583</c:v>
                </c:pt>
                <c:pt idx="33">
                  <c:v>42614</c:v>
                </c:pt>
                <c:pt idx="34">
                  <c:v>42644</c:v>
                </c:pt>
                <c:pt idx="35">
                  <c:v>42675</c:v>
                </c:pt>
                <c:pt idx="36">
                  <c:v>42705</c:v>
                </c:pt>
                <c:pt idx="37">
                  <c:v>42736</c:v>
                </c:pt>
                <c:pt idx="38">
                  <c:v>42767</c:v>
                </c:pt>
                <c:pt idx="39">
                  <c:v>42795</c:v>
                </c:pt>
                <c:pt idx="40">
                  <c:v>42826</c:v>
                </c:pt>
              </c:numCache>
            </c:numRef>
          </c:cat>
          <c:val>
            <c:numRef>
              <c:f>Существование!$C$6:$C$46</c:f>
              <c:numCache>
                <c:formatCode>General</c:formatCode>
                <c:ptCount val="41"/>
                <c:pt idx="0">
                  <c:v>12172</c:v>
                </c:pt>
                <c:pt idx="1">
                  <c:v>12243</c:v>
                </c:pt>
                <c:pt idx="2">
                  <c:v>12195</c:v>
                </c:pt>
                <c:pt idx="3">
                  <c:v>12465</c:v>
                </c:pt>
                <c:pt idx="4">
                  <c:v>9897</c:v>
                </c:pt>
                <c:pt idx="5">
                  <c:v>10126</c:v>
                </c:pt>
                <c:pt idx="6">
                  <c:v>10529</c:v>
                </c:pt>
                <c:pt idx="7">
                  <c:v>11106</c:v>
                </c:pt>
                <c:pt idx="8">
                  <c:v>11337</c:v>
                </c:pt>
                <c:pt idx="9">
                  <c:v>11554</c:v>
                </c:pt>
                <c:pt idx="10">
                  <c:v>11043</c:v>
                </c:pt>
                <c:pt idx="11">
                  <c:v>10228</c:v>
                </c:pt>
                <c:pt idx="12">
                  <c:v>10099</c:v>
                </c:pt>
                <c:pt idx="13">
                  <c:v>10477</c:v>
                </c:pt>
                <c:pt idx="14">
                  <c:v>9716</c:v>
                </c:pt>
                <c:pt idx="15">
                  <c:v>9936</c:v>
                </c:pt>
                <c:pt idx="16">
                  <c:v>8830</c:v>
                </c:pt>
                <c:pt idx="17">
                  <c:v>8355</c:v>
                </c:pt>
                <c:pt idx="18">
                  <c:v>8164</c:v>
                </c:pt>
                <c:pt idx="19">
                  <c:v>5950</c:v>
                </c:pt>
                <c:pt idx="20">
                  <c:v>7336</c:v>
                </c:pt>
                <c:pt idx="21">
                  <c:v>6648</c:v>
                </c:pt>
                <c:pt idx="22">
                  <c:v>6508</c:v>
                </c:pt>
                <c:pt idx="23">
                  <c:v>4698</c:v>
                </c:pt>
                <c:pt idx="24">
                  <c:v>4474</c:v>
                </c:pt>
                <c:pt idx="25">
                  <c:v>4988</c:v>
                </c:pt>
                <c:pt idx="26">
                  <c:v>4833</c:v>
                </c:pt>
                <c:pt idx="27">
                  <c:v>4442</c:v>
                </c:pt>
                <c:pt idx="28">
                  <c:v>4247</c:v>
                </c:pt>
                <c:pt idx="29">
                  <c:v>5226</c:v>
                </c:pt>
                <c:pt idx="30">
                  <c:v>5830</c:v>
                </c:pt>
                <c:pt idx="31">
                  <c:v>5028</c:v>
                </c:pt>
                <c:pt idx="32">
                  <c:v>6469</c:v>
                </c:pt>
                <c:pt idx="33">
                  <c:v>7749</c:v>
                </c:pt>
                <c:pt idx="34">
                  <c:v>3279</c:v>
                </c:pt>
                <c:pt idx="35">
                  <c:v>10663</c:v>
                </c:pt>
                <c:pt idx="36">
                  <c:v>9864</c:v>
                </c:pt>
                <c:pt idx="37">
                  <c:v>11937</c:v>
                </c:pt>
                <c:pt idx="38">
                  <c:v>11622</c:v>
                </c:pt>
                <c:pt idx="39">
                  <c:v>10962</c:v>
                </c:pt>
                <c:pt idx="40">
                  <c:v>9815</c:v>
                </c:pt>
              </c:numCache>
            </c:numRef>
          </c:val>
        </c:ser>
        <c:ser>
          <c:idx val="1"/>
          <c:order val="1"/>
          <c:tx>
            <c:strRef>
              <c:f>Существование!$D$1</c:f>
              <c:strCache>
                <c:ptCount val="1"/>
                <c:pt idx="0">
                  <c:v>Зловредные домены второго уровня в указанный период</c:v>
                </c:pt>
              </c:strCache>
            </c:strRef>
          </c:tx>
          <c:invertIfNegative val="0"/>
          <c:cat>
            <c:numRef>
              <c:f>Существование!$A$6:$A$46</c:f>
              <c:numCache>
                <c:formatCode>mmm\-yy</c:formatCode>
                <c:ptCount val="41"/>
                <c:pt idx="0">
                  <c:v>41609</c:v>
                </c:pt>
                <c:pt idx="1">
                  <c:v>41640</c:v>
                </c:pt>
                <c:pt idx="2">
                  <c:v>41671</c:v>
                </c:pt>
                <c:pt idx="3">
                  <c:v>41699</c:v>
                </c:pt>
                <c:pt idx="4">
                  <c:v>41730</c:v>
                </c:pt>
                <c:pt idx="5">
                  <c:v>41760</c:v>
                </c:pt>
                <c:pt idx="6">
                  <c:v>41791</c:v>
                </c:pt>
                <c:pt idx="7">
                  <c:v>41821</c:v>
                </c:pt>
                <c:pt idx="8">
                  <c:v>41852</c:v>
                </c:pt>
                <c:pt idx="9">
                  <c:v>41883</c:v>
                </c:pt>
                <c:pt idx="10">
                  <c:v>41913</c:v>
                </c:pt>
                <c:pt idx="11">
                  <c:v>41944</c:v>
                </c:pt>
                <c:pt idx="12">
                  <c:v>41974</c:v>
                </c:pt>
                <c:pt idx="13">
                  <c:v>42005</c:v>
                </c:pt>
                <c:pt idx="14">
                  <c:v>42036</c:v>
                </c:pt>
                <c:pt idx="15">
                  <c:v>42064</c:v>
                </c:pt>
                <c:pt idx="16">
                  <c:v>42095</c:v>
                </c:pt>
                <c:pt idx="17">
                  <c:v>42125</c:v>
                </c:pt>
                <c:pt idx="18">
                  <c:v>42156</c:v>
                </c:pt>
                <c:pt idx="19">
                  <c:v>42186</c:v>
                </c:pt>
                <c:pt idx="20">
                  <c:v>42217</c:v>
                </c:pt>
                <c:pt idx="21">
                  <c:v>42248</c:v>
                </c:pt>
                <c:pt idx="22">
                  <c:v>42278</c:v>
                </c:pt>
                <c:pt idx="23">
                  <c:v>42309</c:v>
                </c:pt>
                <c:pt idx="24">
                  <c:v>42339</c:v>
                </c:pt>
                <c:pt idx="25">
                  <c:v>42370</c:v>
                </c:pt>
                <c:pt idx="26">
                  <c:v>42401</c:v>
                </c:pt>
                <c:pt idx="27">
                  <c:v>42430</c:v>
                </c:pt>
                <c:pt idx="28">
                  <c:v>42461</c:v>
                </c:pt>
                <c:pt idx="29">
                  <c:v>42491</c:v>
                </c:pt>
                <c:pt idx="30">
                  <c:v>42522</c:v>
                </c:pt>
                <c:pt idx="31">
                  <c:v>42552</c:v>
                </c:pt>
                <c:pt idx="32">
                  <c:v>42583</c:v>
                </c:pt>
                <c:pt idx="33">
                  <c:v>42614</c:v>
                </c:pt>
                <c:pt idx="34">
                  <c:v>42644</c:v>
                </c:pt>
                <c:pt idx="35">
                  <c:v>42675</c:v>
                </c:pt>
                <c:pt idx="36">
                  <c:v>42705</c:v>
                </c:pt>
                <c:pt idx="37">
                  <c:v>42736</c:v>
                </c:pt>
                <c:pt idx="38">
                  <c:v>42767</c:v>
                </c:pt>
                <c:pt idx="39">
                  <c:v>42795</c:v>
                </c:pt>
                <c:pt idx="40">
                  <c:v>42826</c:v>
                </c:pt>
              </c:numCache>
            </c:numRef>
          </c:cat>
          <c:val>
            <c:numRef>
              <c:f>Существование!$D$6:$D$46</c:f>
              <c:numCache>
                <c:formatCode>#,##0</c:formatCode>
                <c:ptCount val="41"/>
                <c:pt idx="0">
                  <c:v>84697</c:v>
                </c:pt>
                <c:pt idx="1">
                  <c:v>79857</c:v>
                </c:pt>
                <c:pt idx="2">
                  <c:v>74589</c:v>
                </c:pt>
                <c:pt idx="3">
                  <c:v>69033</c:v>
                </c:pt>
                <c:pt idx="4">
                  <c:v>38539</c:v>
                </c:pt>
                <c:pt idx="5">
                  <c:v>39885</c:v>
                </c:pt>
                <c:pt idx="6">
                  <c:v>41043</c:v>
                </c:pt>
                <c:pt idx="7">
                  <c:v>41534</c:v>
                </c:pt>
                <c:pt idx="8">
                  <c:v>39024</c:v>
                </c:pt>
                <c:pt idx="9">
                  <c:v>39010</c:v>
                </c:pt>
                <c:pt idx="10">
                  <c:v>37441</c:v>
                </c:pt>
                <c:pt idx="11">
                  <c:v>33379</c:v>
                </c:pt>
                <c:pt idx="12">
                  <c:v>30213</c:v>
                </c:pt>
                <c:pt idx="13">
                  <c:v>29067</c:v>
                </c:pt>
                <c:pt idx="14">
                  <c:v>27630</c:v>
                </c:pt>
                <c:pt idx="15">
                  <c:v>27081</c:v>
                </c:pt>
                <c:pt idx="16">
                  <c:v>25255</c:v>
                </c:pt>
                <c:pt idx="17">
                  <c:v>24010</c:v>
                </c:pt>
                <c:pt idx="18">
                  <c:v>22519</c:v>
                </c:pt>
                <c:pt idx="19">
                  <c:v>18466</c:v>
                </c:pt>
                <c:pt idx="20">
                  <c:v>20328</c:v>
                </c:pt>
                <c:pt idx="21">
                  <c:v>19230</c:v>
                </c:pt>
                <c:pt idx="22">
                  <c:v>19282</c:v>
                </c:pt>
                <c:pt idx="23">
                  <c:v>18274</c:v>
                </c:pt>
                <c:pt idx="24">
                  <c:v>18045</c:v>
                </c:pt>
                <c:pt idx="25">
                  <c:v>19279</c:v>
                </c:pt>
                <c:pt idx="26">
                  <c:v>18757</c:v>
                </c:pt>
                <c:pt idx="27">
                  <c:v>17502</c:v>
                </c:pt>
                <c:pt idx="28">
                  <c:v>16851</c:v>
                </c:pt>
                <c:pt idx="29">
                  <c:v>17129</c:v>
                </c:pt>
                <c:pt idx="30">
                  <c:v>15156</c:v>
                </c:pt>
                <c:pt idx="31">
                  <c:v>12287</c:v>
                </c:pt>
                <c:pt idx="32">
                  <c:v>12766</c:v>
                </c:pt>
                <c:pt idx="33">
                  <c:v>12696</c:v>
                </c:pt>
                <c:pt idx="34">
                  <c:v>4695</c:v>
                </c:pt>
                <c:pt idx="35">
                  <c:v>13487</c:v>
                </c:pt>
                <c:pt idx="36">
                  <c:v>12100</c:v>
                </c:pt>
                <c:pt idx="37">
                  <c:v>13059</c:v>
                </c:pt>
                <c:pt idx="38">
                  <c:v>12700</c:v>
                </c:pt>
                <c:pt idx="39">
                  <c:v>11559</c:v>
                </c:pt>
                <c:pt idx="40">
                  <c:v>10112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564800"/>
        <c:axId val="101566336"/>
      </c:barChart>
      <c:dateAx>
        <c:axId val="10156480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 rot="-2700000"/>
          <a:lstStyle/>
          <a:p>
            <a:pPr>
              <a:defRPr sz="800"/>
            </a:pPr>
            <a:endParaRPr lang="ru-RU"/>
          </a:p>
        </c:txPr>
        <c:crossAx val="101566336"/>
        <c:crosses val="autoZero"/>
        <c:auto val="1"/>
        <c:lblOffset val="100"/>
        <c:baseTimeUnit val="months"/>
        <c:majorUnit val="1"/>
        <c:majorTimeUnit val="months"/>
      </c:dateAx>
      <c:valAx>
        <c:axId val="101566336"/>
        <c:scaling>
          <c:orientation val="minMax"/>
        </c:scaling>
        <c:delete val="0"/>
        <c:axPos val="l"/>
        <c:majorGridlines>
          <c:spPr>
            <a:ln>
              <a:prstDash val="lgDash"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015648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1573032797792267"/>
          <c:y val="0.78092095315625842"/>
          <c:w val="0.74974697860464501"/>
          <c:h val="0.176959147811907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53B9319-93B6-45BC-9D6F-CBF042B22CA4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C6334EB-A752-48CC-BFFD-A9CC16B3C6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4239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98F8A10-63D2-4F33-AE0F-727A52F2865F}" type="slidenum">
              <a:rPr lang="ru-RU" altLang="ru-RU" smtClean="0"/>
              <a:pPr eaLnBrk="1" hangingPunct="1">
                <a:defRPr/>
              </a:pPr>
              <a:t>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0E00B87B-E13F-468E-9FE7-303279D84C2F}" type="slidenum">
              <a:rPr lang="ru-RU" altLang="ru-RU" smtClean="0"/>
              <a:pPr eaLnBrk="1" hangingPunct="1">
                <a:defRPr/>
              </a:pPr>
              <a:t>11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5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931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6053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09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68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76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9793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2564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4008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48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78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 descr="D:\kc-stylebook\back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8486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D:\kc-stylebook\KC-logo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33375"/>
            <a:ext cx="14700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40200" y="1700213"/>
            <a:ext cx="4270375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0"/>
            <a:r>
              <a:rPr lang="ru-RU" altLang="ru-RU" smtClean="0"/>
              <a:t>Пятый уровень</a:t>
            </a:r>
          </a:p>
        </p:txBody>
      </p:sp>
      <p:sp>
        <p:nvSpPr>
          <p:cNvPr id="1029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15888"/>
            <a:ext cx="7415213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ЗАГОЛОВОК СЛАЙДА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b="1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b="1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3" descr="D:\kc-stylebook\KC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765175"/>
            <a:ext cx="3781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Государственно-частное партнерство и защита безопасности использования российского сегмента Интернета 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55576" y="5229200"/>
            <a:ext cx="7560840" cy="1296144"/>
          </a:xfrm>
        </p:spPr>
        <p:txBody>
          <a:bodyPr/>
          <a:lstStyle/>
          <a:p>
            <a:pPr algn="l"/>
            <a:r>
              <a:rPr lang="ru-RU" dirty="0" smtClean="0"/>
              <a:t>Романов Андрей</a:t>
            </a:r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2ой </a:t>
            </a:r>
            <a:r>
              <a:rPr lang="ru-RU" dirty="0"/>
              <a:t>Центрально-Азиатский форум </a:t>
            </a:r>
            <a:r>
              <a:rPr lang="ru-RU" dirty="0" smtClean="0"/>
              <a:t>по </a:t>
            </a:r>
            <a:r>
              <a:rPr lang="ru-RU" dirty="0"/>
              <a:t>управлению </a:t>
            </a:r>
            <a:r>
              <a:rPr lang="ru-RU" dirty="0" smtClean="0"/>
              <a:t>интернетом 22 </a:t>
            </a:r>
            <a:r>
              <a:rPr lang="ru-RU" dirty="0"/>
              <a:t>- 23 июня </a:t>
            </a:r>
            <a:r>
              <a:rPr lang="ru-RU" dirty="0" smtClean="0"/>
              <a:t>2017, Душанбе</a:t>
            </a:r>
            <a:r>
              <a:rPr lang="ru-RU" dirty="0"/>
              <a:t>, Таджикистан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проекта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616054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Контроль различных видов вредоносной активности в сети Интернет, </a:t>
            </a:r>
            <a:r>
              <a:rPr lang="ru-RU" dirty="0"/>
              <a:t>которые напрямую не регулируются российским законодательством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pPr lvl="0"/>
            <a:r>
              <a:rPr lang="ru-RU" dirty="0" err="1"/>
              <a:t>фишинг</a:t>
            </a:r>
            <a:r>
              <a:rPr lang="ru-RU" dirty="0" smtClean="0"/>
              <a:t>;</a:t>
            </a:r>
          </a:p>
          <a:p>
            <a:pPr lvl="0"/>
            <a:endParaRPr lang="ru-RU" dirty="0"/>
          </a:p>
          <a:p>
            <a:pPr lvl="0"/>
            <a:r>
              <a:rPr lang="ru-RU" dirty="0" err="1"/>
              <a:t>фарминг</a:t>
            </a:r>
            <a:r>
              <a:rPr lang="ru-RU" dirty="0" smtClean="0"/>
              <a:t>;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создание и управление </a:t>
            </a:r>
            <a:r>
              <a:rPr lang="ru-RU" dirty="0" err="1"/>
              <a:t>ботнет</a:t>
            </a:r>
            <a:r>
              <a:rPr lang="ru-RU" dirty="0"/>
              <a:t>-сетями</a:t>
            </a:r>
            <a:r>
              <a:rPr lang="ru-RU" dirty="0" smtClean="0"/>
              <a:t>;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распространение вредоносного программного кода</a:t>
            </a:r>
            <a:r>
              <a:rPr lang="ru-RU" dirty="0" smtClean="0"/>
              <a:t>;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различные разновидности спама, как основной инструмент распространения вредоносного кода.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641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Участники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61605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2012 </a:t>
            </a:r>
            <a:r>
              <a:rPr lang="ru-RU" dirty="0" smtClean="0"/>
              <a:t>год:</a:t>
            </a:r>
            <a:endParaRPr lang="ru-RU" dirty="0"/>
          </a:p>
          <a:p>
            <a:r>
              <a:rPr lang="ru-RU" dirty="0" smtClean="0"/>
              <a:t>Яндекс</a:t>
            </a:r>
            <a:r>
              <a:rPr lang="ru-RU" dirty="0"/>
              <a:t>;</a:t>
            </a:r>
          </a:p>
          <a:p>
            <a:r>
              <a:rPr lang="ru-RU" dirty="0" smtClean="0"/>
              <a:t>Mail.ru</a:t>
            </a:r>
            <a:r>
              <a:rPr lang="ru-RU" dirty="0"/>
              <a:t>;</a:t>
            </a:r>
          </a:p>
          <a:p>
            <a:r>
              <a:rPr lang="ru-RU" dirty="0" smtClean="0"/>
              <a:t>Лаборатория </a:t>
            </a:r>
            <a:r>
              <a:rPr lang="ru-RU" dirty="0"/>
              <a:t>Касперского;</a:t>
            </a:r>
          </a:p>
          <a:p>
            <a:r>
              <a:rPr lang="ru-RU" dirty="0" smtClean="0"/>
              <a:t>Группа </a:t>
            </a:r>
            <a:r>
              <a:rPr lang="ru-RU" dirty="0"/>
              <a:t>IB;</a:t>
            </a:r>
          </a:p>
          <a:p>
            <a:r>
              <a:rPr lang="ru-RU" dirty="0" smtClean="0"/>
              <a:t>RU-CERT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2014 год - Ростелеком (проект «Спутник»)</a:t>
            </a:r>
          </a:p>
          <a:p>
            <a:pPr marL="0" indent="0">
              <a:buNone/>
            </a:pPr>
            <a:r>
              <a:rPr lang="ru-RU" dirty="0" smtClean="0"/>
              <a:t>2015 год </a:t>
            </a:r>
            <a:r>
              <a:rPr lang="en-US" dirty="0"/>
              <a:t>-</a:t>
            </a:r>
            <a:r>
              <a:rPr lang="en-US" dirty="0" smtClean="0"/>
              <a:t> SWITCH (</a:t>
            </a:r>
            <a:r>
              <a:rPr lang="ru-RU" dirty="0" smtClean="0"/>
              <a:t>швейцарская регистратура через проект abuse.ch</a:t>
            </a:r>
            <a:r>
              <a:rPr lang="en-US" dirty="0" smtClean="0"/>
              <a:t>)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2016 год:</a:t>
            </a:r>
            <a:endParaRPr lang="ru-RU" dirty="0"/>
          </a:p>
          <a:p>
            <a:r>
              <a:rPr lang="ru-RU" dirty="0" err="1" smtClean="0"/>
              <a:t>Роскомнадзор</a:t>
            </a:r>
            <a:r>
              <a:rPr lang="ru-RU" dirty="0"/>
              <a:t>;</a:t>
            </a:r>
          </a:p>
          <a:p>
            <a:r>
              <a:rPr lang="en-US" dirty="0" err="1" smtClean="0"/>
              <a:t>FINCert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Бизон</a:t>
            </a:r>
            <a:r>
              <a:rPr lang="ru-RU" dirty="0"/>
              <a:t>;</a:t>
            </a:r>
          </a:p>
          <a:p>
            <a:r>
              <a:rPr lang="ru-RU" dirty="0" smtClean="0"/>
              <a:t>Международный </a:t>
            </a:r>
            <a:r>
              <a:rPr lang="ru-RU" dirty="0"/>
              <a:t>проект </a:t>
            </a:r>
            <a:r>
              <a:rPr lang="ru-RU" dirty="0" err="1"/>
              <a:t>shadowserver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2017:</a:t>
            </a:r>
            <a:endParaRPr lang="ru-RU" dirty="0"/>
          </a:p>
          <a:p>
            <a:r>
              <a:rPr lang="ru-RU" dirty="0" smtClean="0"/>
              <a:t>SIDN </a:t>
            </a:r>
            <a:r>
              <a:rPr lang="ru-RU" dirty="0"/>
              <a:t>(регистратура домена .NL);</a:t>
            </a:r>
          </a:p>
          <a:p>
            <a:r>
              <a:rPr lang="ru-RU" dirty="0" smtClean="0"/>
              <a:t>Ассоциация </a:t>
            </a:r>
            <a:r>
              <a:rPr lang="ru-RU" dirty="0"/>
              <a:t>участников MASTERCARD;</a:t>
            </a:r>
          </a:p>
          <a:p>
            <a:r>
              <a:rPr lang="ru-RU" dirty="0" err="1" smtClean="0"/>
              <a:t>SkyDNS</a:t>
            </a:r>
            <a:r>
              <a:rPr lang="ru-RU" dirty="0" smtClean="0"/>
              <a:t> </a:t>
            </a:r>
            <a:r>
              <a:rPr lang="ru-RU" dirty="0"/>
              <a:t>(Решения по защите облачных вычислений).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196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3" t="45741" r="68311" b="23705"/>
          <a:stretch>
            <a:fillRect/>
          </a:stretch>
        </p:blipFill>
        <p:spPr bwMode="auto">
          <a:xfrm>
            <a:off x="0" y="1844824"/>
            <a:ext cx="9178913" cy="343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254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вредоносной активности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61605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Компетенции </a:t>
            </a:r>
            <a:r>
              <a:rPr lang="ru-RU" dirty="0" smtClean="0"/>
              <a:t>участников проекта:</a:t>
            </a:r>
          </a:p>
          <a:p>
            <a:endParaRPr lang="ru-RU" dirty="0"/>
          </a:p>
          <a:p>
            <a:pPr lvl="0"/>
            <a:r>
              <a:rPr lang="ru-RU" dirty="0"/>
              <a:t>вредоносные программы ( Лаборатория Касперского; Группа </a:t>
            </a:r>
            <a:r>
              <a:rPr lang="en-US" dirty="0"/>
              <a:t>IB</a:t>
            </a:r>
            <a:r>
              <a:rPr lang="ru-RU" dirty="0"/>
              <a:t>);</a:t>
            </a:r>
          </a:p>
          <a:p>
            <a:pPr lvl="0"/>
            <a:r>
              <a:rPr lang="ru-RU" dirty="0"/>
              <a:t>управление </a:t>
            </a:r>
            <a:r>
              <a:rPr lang="ru-RU" dirty="0" err="1"/>
              <a:t>ботнетами</a:t>
            </a:r>
            <a:r>
              <a:rPr lang="ru-RU" dirty="0"/>
              <a:t> (</a:t>
            </a:r>
            <a:r>
              <a:rPr lang="en-US" dirty="0"/>
              <a:t>RU-CERT)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поисковый спам и распространение вредоносного ПО через сайты (Яндекс);</a:t>
            </a:r>
          </a:p>
          <a:p>
            <a:pPr lvl="0"/>
            <a:r>
              <a:rPr lang="ru-RU" dirty="0"/>
              <a:t>почтовый спам и распространение вредоносного ПО через почту (</a:t>
            </a:r>
            <a:r>
              <a:rPr lang="en-US" dirty="0"/>
              <a:t>mail.ru)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фишинг</a:t>
            </a:r>
            <a:r>
              <a:rPr lang="ru-RU" dirty="0"/>
              <a:t> (Лаборатория Касперского, Группа </a:t>
            </a:r>
            <a:r>
              <a:rPr lang="en-US" dirty="0"/>
              <a:t>IB</a:t>
            </a:r>
            <a:r>
              <a:rPr lang="ru-RU" dirty="0"/>
              <a:t>);</a:t>
            </a:r>
          </a:p>
          <a:p>
            <a:pPr lvl="0"/>
            <a:r>
              <a:rPr lang="ru-RU" dirty="0"/>
              <a:t>агрегирование данных по администраторам доменных имен для раннего выявления вредоносной активности (Технический Центр Интернет).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9214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Динамика роста БД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50825" y="1125538"/>
          <a:ext cx="8642350" cy="5614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97594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Динамика изменения количества активных  «вредоносных» </a:t>
            </a:r>
            <a:r>
              <a:rPr lang="ru-RU" dirty="0" err="1"/>
              <a:t>домено</a:t>
            </a:r>
            <a:r>
              <a:rPr lang="ru-RU" dirty="0"/>
              <a:t> в RU.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494600"/>
              </p:ext>
            </p:extLst>
          </p:nvPr>
        </p:nvGraphicFramePr>
        <p:xfrm>
          <a:off x="250825" y="1125538"/>
          <a:ext cx="8642350" cy="5614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9399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Распределение «</a:t>
            </a:r>
            <a:r>
              <a:rPr lang="ru-RU" dirty="0" err="1" smtClean="0"/>
              <a:t>зловредов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40768"/>
            <a:ext cx="8642350" cy="5216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9347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результаты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61605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Реализация </a:t>
            </a:r>
            <a:r>
              <a:rPr lang="ru-RU" dirty="0"/>
              <a:t>проекта «</a:t>
            </a:r>
            <a:r>
              <a:rPr lang="ru-RU" dirty="0" err="1"/>
              <a:t>Нетоскоп</a:t>
            </a:r>
            <a:r>
              <a:rPr lang="ru-RU" dirty="0"/>
              <a:t>» позволила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обеспечить </a:t>
            </a:r>
            <a:r>
              <a:rPr lang="ru-RU" dirty="0"/>
              <a:t>единую точку коммуникации по вопросам «вредоносной» активности для зарубежных партнеров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обеспечить </a:t>
            </a:r>
            <a:r>
              <a:rPr lang="ru-RU" dirty="0"/>
              <a:t>наличие объективной картины «вредоносной» активности в национальных доменах необходимую для принятия адекватных решений Координационным Центром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снизить </a:t>
            </a:r>
            <a:r>
              <a:rPr lang="ru-RU" dirty="0"/>
              <a:t>за счет подключения лидеров рынка информационной безопасности количество активных «вредоносных» доменов в национальных доменных зонах.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025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135293" cy="504825"/>
          </a:xfrm>
        </p:spPr>
        <p:txBody>
          <a:bodyPr/>
          <a:lstStyle/>
          <a:p>
            <a:r>
              <a:rPr lang="ru-RU" dirty="0" smtClean="0"/>
              <a:t>Текст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61605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 bwMode="auto">
          <a:xfrm>
            <a:off x="354068" y="935355"/>
            <a:ext cx="401581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 kumimoji="0" lang="ru-RU" altLang="ru-RU" sz="1200" b="1">
              <a:solidFill>
                <a:schemeClr val="bg1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179388" y="549275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 kumimoji="0" lang="ru-RU" altLang="ru-RU" sz="1200" b="1">
              <a:solidFill>
                <a:schemeClr val="bg1"/>
              </a:solidFill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 t="9393" r="4716" b="22272"/>
          <a:stretch>
            <a:fillRect/>
          </a:stretch>
        </p:blipFill>
        <p:spPr bwMode="auto">
          <a:xfrm>
            <a:off x="0" y="0"/>
            <a:ext cx="9144000" cy="375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" t="9273" r="52827" b="8786"/>
          <a:stretch>
            <a:fillRect/>
          </a:stretch>
        </p:blipFill>
        <p:spPr bwMode="auto">
          <a:xfrm>
            <a:off x="5724525" y="3630613"/>
            <a:ext cx="3097213" cy="322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1" t="30453" r="19971" b="8485"/>
          <a:stretch>
            <a:fillRect/>
          </a:stretch>
        </p:blipFill>
        <p:spPr bwMode="auto">
          <a:xfrm>
            <a:off x="827088" y="3605213"/>
            <a:ext cx="5616575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59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D:\kc-stylebook\KC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33375"/>
            <a:ext cx="14700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Подзаголовок 2"/>
          <p:cNvSpPr txBox="1">
            <a:spLocks/>
          </p:cNvSpPr>
          <p:nvPr/>
        </p:nvSpPr>
        <p:spPr bwMode="auto">
          <a:xfrm>
            <a:off x="179388" y="549275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ru-RU" altLang="ru-RU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13589</TotalTime>
  <Words>297</Words>
  <Application>Microsoft Office PowerPoint</Application>
  <PresentationFormat>Экран (4:3)</PresentationFormat>
  <Paragraphs>61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 Государственно-частное партнерство и защита безопасности использования российского сегмента Интернета </vt:lpstr>
      <vt:lpstr>Цель проекта </vt:lpstr>
      <vt:lpstr>Участники проекта</vt:lpstr>
      <vt:lpstr>Презентация PowerPoint</vt:lpstr>
      <vt:lpstr>Типы вредоносной активности</vt:lpstr>
      <vt:lpstr>Динамика роста БД проекта</vt:lpstr>
      <vt:lpstr>Динамика изменения количества активных  «вредоносных» домено в RU.</vt:lpstr>
      <vt:lpstr>Распределение «зловредов»</vt:lpstr>
      <vt:lpstr>Основные результаты </vt:lpstr>
      <vt:lpstr>Текст </vt:lpstr>
      <vt:lpstr>Презентация PowerPoint</vt:lpstr>
    </vt:vector>
  </TitlesOfParts>
  <Company>Gameland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Alik</dc:creator>
  <cp:lastModifiedBy>GUEST</cp:lastModifiedBy>
  <cp:revision>371</cp:revision>
  <dcterms:created xsi:type="dcterms:W3CDTF">2012-03-11T18:05:10Z</dcterms:created>
  <dcterms:modified xsi:type="dcterms:W3CDTF">2017-06-22T02:48:04Z</dcterms:modified>
</cp:coreProperties>
</file>