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13"/>
  </p:notesMasterIdLst>
  <p:sldIdLst>
    <p:sldId id="256" r:id="rId2"/>
    <p:sldId id="257" r:id="rId3"/>
    <p:sldId id="266" r:id="rId4"/>
    <p:sldId id="265" r:id="rId5"/>
    <p:sldId id="258" r:id="rId6"/>
    <p:sldId id="264" r:id="rId7"/>
    <p:sldId id="267" r:id="rId8"/>
    <p:sldId id="259" r:id="rId9"/>
    <p:sldId id="261" r:id="rId10"/>
    <p:sldId id="262" r:id="rId11"/>
    <p:sldId id="263"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CC"/>
    <a:srgbClr val="3333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280" autoAdjust="0"/>
  </p:normalViewPr>
  <p:slideViewPr>
    <p:cSldViewPr snapToGrid="0">
      <p:cViewPr varScale="1">
        <p:scale>
          <a:sx n="69" d="100"/>
          <a:sy n="69" d="100"/>
        </p:scale>
        <p:origin x="756"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9D160-2E15-4CFB-AE94-AECFFDD7999F}" type="datetimeFigureOut">
              <a:rPr lang="ru-RU" smtClean="0"/>
              <a:t>20.06.2017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452F8-06F4-4B66-8456-63C8C52E3B93}" type="slidenum">
              <a:rPr lang="ru-RU" smtClean="0"/>
              <a:t>‹#›</a:t>
            </a:fld>
            <a:endParaRPr lang="ru-RU"/>
          </a:p>
        </p:txBody>
      </p:sp>
    </p:spTree>
    <p:extLst>
      <p:ext uri="{BB962C8B-B14F-4D97-AF65-F5344CB8AC3E}">
        <p14:creationId xmlns:p14="http://schemas.microsoft.com/office/powerpoint/2010/main" val="1475171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56452F8-06F4-4B66-8456-63C8C52E3B93}" type="slidenum">
              <a:rPr lang="ru-RU" smtClean="0"/>
              <a:t>1</a:t>
            </a:fld>
            <a:endParaRPr lang="ru-RU"/>
          </a:p>
        </p:txBody>
      </p:sp>
    </p:spTree>
    <p:extLst>
      <p:ext uri="{BB962C8B-B14F-4D97-AF65-F5344CB8AC3E}">
        <p14:creationId xmlns:p14="http://schemas.microsoft.com/office/powerpoint/2010/main" val="90987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ru-RU"/>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2936267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601355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83498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F8E1632-23A9-4803-B9EB-7E1C2A0F819B}" type="datetimeFigureOut">
              <a:rPr lang="ru-RU" smtClean="0"/>
              <a:t>20.06.2017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286379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F8E1632-23A9-4803-B9EB-7E1C2A0F819B}" type="datetimeFigureOut">
              <a:rPr lang="ru-RU" smtClean="0"/>
              <a:t>20.06.2017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3508784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F8E1632-23A9-4803-B9EB-7E1C2A0F819B}" type="datetimeFigureOut">
              <a:rPr lang="ru-RU" smtClean="0"/>
              <a:t>20.06.2017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28821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E1632-23A9-4803-B9EB-7E1C2A0F819B}" type="datetimeFigureOut">
              <a:rPr lang="ru-RU" smtClean="0"/>
              <a:t>20.06.2017</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103651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F8E1632-23A9-4803-B9EB-7E1C2A0F819B}" type="datetimeFigureOut">
              <a:rPr lang="ru-RU" smtClean="0"/>
              <a:t>20.06.2017</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654343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ru-RU" smtClean="0"/>
              <a:t>Вставка рисунка</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F8E1632-23A9-4803-B9EB-7E1C2A0F819B}" type="datetimeFigureOut">
              <a:rPr lang="ru-RU" smtClean="0"/>
              <a:t>20.06.2017</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1080947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F8E1632-23A9-4803-B9EB-7E1C2A0F819B}" type="datetimeFigureOut">
              <a:rPr lang="ru-RU" smtClean="0"/>
              <a:t>20.06.2017</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239855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4243370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ru-RU" smtClean="0"/>
              <a:t>Образец заголовка</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787019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3440734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F8E1632-23A9-4803-B9EB-7E1C2A0F819B}" type="datetimeFigureOut">
              <a:rPr lang="ru-RU" smtClean="0"/>
              <a:t>20.06.2017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885094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F8E1632-23A9-4803-B9EB-7E1C2A0F819B}" type="datetimeFigureOut">
              <a:rPr lang="ru-RU" smtClean="0"/>
              <a:t>20.06.2017</a:t>
            </a:fld>
            <a:endParaRPr lang="ru-RU"/>
          </a:p>
        </p:txBody>
      </p:sp>
      <p:sp>
        <p:nvSpPr>
          <p:cNvPr id="8" name="Footer Placeholder 7"/>
          <p:cNvSpPr>
            <a:spLocks noGrp="1"/>
          </p:cNvSpPr>
          <p:nvPr>
            <p:ph type="ftr" sz="quarter" idx="11"/>
          </p:nvPr>
        </p:nvSpPr>
        <p:spPr>
          <a:xfrm>
            <a:off x="561111" y="6391838"/>
            <a:ext cx="3644282" cy="304801"/>
          </a:xfrm>
        </p:spPr>
        <p:txBody>
          <a:bodyPr/>
          <a:lstStyle/>
          <a:p>
            <a:endParaRPr lang="ru-RU"/>
          </a:p>
        </p:txBody>
      </p:sp>
      <p:sp>
        <p:nvSpPr>
          <p:cNvPr id="9" name="Slide Number Placeholder 8"/>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2097748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3611324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F8E1632-23A9-4803-B9EB-7E1C2A0F819B}" type="datetimeFigureOut">
              <a:rPr lang="ru-RU" smtClean="0"/>
              <a:t>20.06.2017</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55848A7-3D08-47DE-9884-BF4F1DCB2635}" type="slidenum">
              <a:rPr lang="ru-RU" smtClean="0"/>
              <a:t>‹#›</a:t>
            </a:fld>
            <a:endParaRPr lang="ru-RU"/>
          </a:p>
        </p:txBody>
      </p:sp>
    </p:spTree>
    <p:extLst>
      <p:ext uri="{BB962C8B-B14F-4D97-AF65-F5344CB8AC3E}">
        <p14:creationId xmlns:p14="http://schemas.microsoft.com/office/powerpoint/2010/main" val="782036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F8E1632-23A9-4803-B9EB-7E1C2A0F819B}" type="datetimeFigureOut">
              <a:rPr lang="ru-RU" smtClean="0"/>
              <a:t>20.06.2017</a:t>
            </a:fld>
            <a:endParaRPr lang="ru-RU"/>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55848A7-3D08-47DE-9884-BF4F1DCB2635}" type="slidenum">
              <a:rPr lang="ru-RU" smtClean="0"/>
              <a:t>‹#›</a:t>
            </a:fld>
            <a:endParaRPr lang="ru-RU"/>
          </a:p>
        </p:txBody>
      </p:sp>
    </p:spTree>
    <p:extLst>
      <p:ext uri="{BB962C8B-B14F-4D97-AF65-F5344CB8AC3E}">
        <p14:creationId xmlns:p14="http://schemas.microsoft.com/office/powerpoint/2010/main" val="1986733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3031627" y="4890672"/>
            <a:ext cx="5828571" cy="847619"/>
          </a:xfrm>
          <a:prstGeom prst="roundRect">
            <a:avLst>
              <a:gd name="adj" fmla="val 4167"/>
            </a:avLst>
          </a:prstGeom>
          <a:solidFill>
            <a:srgbClr val="FFFFFF"/>
          </a:solidFill>
          <a:ln w="76200" cap="sq">
            <a:solidFill>
              <a:srgbClr val="EAEAEA"/>
            </a:solidFill>
            <a:miter lim="800000"/>
          </a:ln>
          <a:effectLst>
            <a:glow rad="228600">
              <a:schemeClr val="accent3">
                <a:satMod val="17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Заголовок 1"/>
          <p:cNvSpPr>
            <a:spLocks noGrp="1"/>
          </p:cNvSpPr>
          <p:nvPr>
            <p:ph type="ctrTitle"/>
          </p:nvPr>
        </p:nvSpPr>
        <p:spPr>
          <a:xfrm>
            <a:off x="984463" y="1295876"/>
            <a:ext cx="8964755" cy="2971801"/>
          </a:xfrm>
        </p:spPr>
        <p:txBody>
          <a:bodyPr>
            <a:normAutofit fontScale="90000"/>
          </a:bodyPr>
          <a:lstStyle/>
          <a:p>
            <a:pPr algn="ctr"/>
            <a:r>
              <a:rPr lang="ru-RU" dirty="0" smtClean="0">
                <a:solidFill>
                  <a:schemeClr val="bg1"/>
                </a:solidFill>
                <a:latin typeface="Lucida Sans Unicode" panose="020B0602030504020204" pitchFamily="34" charset="0"/>
                <a:cs typeface="Lucida Sans Unicode" panose="020B0602030504020204" pitchFamily="34" charset="0"/>
              </a:rPr>
              <a:t>Первый в Казахстане и странах Центральной Азии фактчекинговый ресурс</a:t>
            </a:r>
            <a:endParaRPr lang="ru-RU" dirty="0">
              <a:solidFill>
                <a:schemeClr val="bg1"/>
              </a:solidFill>
              <a:latin typeface="Lucida Sans Unicode" panose="020B0602030504020204" pitchFamily="34" charset="0"/>
              <a:cs typeface="Lucida Sans Unicode" panose="020B0602030504020204" pitchFamily="34" charset="0"/>
            </a:endParaRPr>
          </a:p>
        </p:txBody>
      </p:sp>
      <p:sp>
        <p:nvSpPr>
          <p:cNvPr id="3" name="Подзаголовок 2"/>
          <p:cNvSpPr>
            <a:spLocks noGrp="1"/>
          </p:cNvSpPr>
          <p:nvPr>
            <p:ph type="subTitle" idx="1"/>
          </p:nvPr>
        </p:nvSpPr>
        <p:spPr>
          <a:xfrm>
            <a:off x="684212" y="3843868"/>
            <a:ext cx="5828572" cy="847618"/>
          </a:xfrm>
        </p:spPr>
        <p:txBody>
          <a:bodyPr/>
          <a:lstStyle/>
          <a:p>
            <a:pPr algn="ctr"/>
            <a:endParaRPr lang="ru-RU" dirty="0" smtClean="0"/>
          </a:p>
          <a:p>
            <a:endParaRPr lang="ru-RU" dirty="0"/>
          </a:p>
          <a:p>
            <a:endParaRPr lang="ru-RU" dirty="0"/>
          </a:p>
        </p:txBody>
      </p:sp>
    </p:spTree>
    <p:extLst>
      <p:ext uri="{BB962C8B-B14F-4D97-AF65-F5344CB8AC3E}">
        <p14:creationId xmlns:p14="http://schemas.microsoft.com/office/powerpoint/2010/main" val="31527506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Кто мы?</a:t>
            </a:r>
            <a:endParaRPr lang="ru-RU" dirty="0"/>
          </a:p>
        </p:txBody>
      </p:sp>
      <p:pic>
        <p:nvPicPr>
          <p:cNvPr id="5" name="Объект 4"/>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34000"/>
                    </a14:imgEffect>
                    <a14:imgEffect>
                      <a14:brightnessContrast bright="-23000" contrast="32000"/>
                    </a14:imgEffect>
                  </a14:imgLayer>
                </a14:imgProps>
              </a:ext>
            </a:extLst>
          </a:blip>
          <a:stretch>
            <a:fillRect/>
          </a:stretch>
        </p:blipFill>
        <p:spPr>
          <a:xfrm>
            <a:off x="1472751" y="2779410"/>
            <a:ext cx="9051544" cy="3511374"/>
          </a:xfrm>
          <a:prstGeom prst="rect">
            <a:avLst/>
          </a:prstGeom>
          <a:gradFill flip="none" rotWithShape="1">
            <a:gsLst>
              <a:gs pos="0">
                <a:schemeClr val="accent3">
                  <a:lumMod val="5000"/>
                  <a:lumOff val="95000"/>
                </a:schemeClr>
              </a:gs>
              <a:gs pos="21000">
                <a:schemeClr val="accent3">
                  <a:lumMod val="45000"/>
                  <a:lumOff val="55000"/>
                </a:schemeClr>
              </a:gs>
              <a:gs pos="32000">
                <a:schemeClr val="accent3">
                  <a:lumMod val="45000"/>
                  <a:lumOff val="55000"/>
                </a:schemeClr>
              </a:gs>
              <a:gs pos="91000">
                <a:schemeClr val="accent3">
                  <a:lumMod val="30000"/>
                  <a:lumOff val="70000"/>
                  <a:alpha val="56000"/>
                </a:schemeClr>
              </a:gs>
            </a:gsLst>
            <a:lin ang="16200000" scaled="1"/>
            <a:tileRect/>
          </a:gradFill>
          <a:effectLst>
            <a:glow rad="127000">
              <a:srgbClr val="7030A0"/>
            </a:glow>
            <a:softEdge rad="31750"/>
          </a:effectLst>
          <a:scene3d>
            <a:camera prst="orthographicFront"/>
            <a:lightRig rig="threePt" dir="t"/>
          </a:scene3d>
          <a:sp3d extrusionH="50800">
            <a:bevelT w="165100" prst="coolSlant"/>
          </a:sp3d>
        </p:spPr>
      </p:pic>
    </p:spTree>
    <p:extLst>
      <p:ext uri="{BB962C8B-B14F-4D97-AF65-F5344CB8AC3E}">
        <p14:creationId xmlns:p14="http://schemas.microsoft.com/office/powerpoint/2010/main" val="19239168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smtClean="0"/>
              <a:t>Принципы Международной </a:t>
            </a:r>
            <a:r>
              <a:rPr lang="ru-RU" sz="2400" dirty="0"/>
              <a:t>сети </a:t>
            </a:r>
            <a:r>
              <a:rPr lang="ru-RU" sz="2400" dirty="0" err="1"/>
              <a:t>фактчекинга</a:t>
            </a:r>
            <a:r>
              <a:rPr lang="ru-RU" sz="2400" dirty="0"/>
              <a:t> </a:t>
            </a:r>
            <a:r>
              <a:rPr lang="ru-RU" sz="2400" dirty="0" err="1"/>
              <a:t>International</a:t>
            </a:r>
            <a:r>
              <a:rPr lang="ru-RU" sz="2400" dirty="0"/>
              <a:t> </a:t>
            </a:r>
            <a:r>
              <a:rPr lang="ru-RU" sz="2400" dirty="0" err="1"/>
              <a:t>Fact-Checking</a:t>
            </a:r>
            <a:r>
              <a:rPr lang="ru-RU" sz="2400" dirty="0"/>
              <a:t> </a:t>
            </a:r>
            <a:r>
              <a:rPr lang="ru-RU" sz="2400" dirty="0" err="1" smtClean="0"/>
              <a:t>Network</a:t>
            </a:r>
            <a:r>
              <a:rPr lang="ru-RU" sz="2400" dirty="0" smtClean="0"/>
              <a:t>: </a:t>
            </a:r>
            <a:r>
              <a:rPr lang="ru-RU" dirty="0"/>
              <a:t/>
            </a:r>
            <a:br>
              <a:rPr lang="ru-RU" dirty="0"/>
            </a:br>
            <a:endParaRPr lang="ru-RU" b="1" dirty="0"/>
          </a:p>
        </p:txBody>
      </p:sp>
      <p:sp>
        <p:nvSpPr>
          <p:cNvPr id="3" name="Объект 2"/>
          <p:cNvSpPr>
            <a:spLocks noGrp="1"/>
          </p:cNvSpPr>
          <p:nvPr>
            <p:ph sz="half" idx="1"/>
          </p:nvPr>
        </p:nvSpPr>
        <p:spPr/>
        <p:txBody>
          <a:bodyPr>
            <a:noAutofit/>
          </a:bodyPr>
          <a:lstStyle/>
          <a:p>
            <a:r>
              <a:rPr lang="ru-RU" sz="1100" dirty="0" smtClean="0"/>
              <a:t>ПРИВЕРЖЕННОСТЬ </a:t>
            </a:r>
            <a:r>
              <a:rPr lang="ru-RU" sz="1100" dirty="0"/>
              <a:t>НЕПРЕДВЗЯТОСТИ И СПРАВЕДЛИВОСТИ Мы проверяем факты, используя идентичный стандарт для каждой проверки. Мы не концентрируемся на одной из сторон. </a:t>
            </a:r>
            <a:endParaRPr lang="ru-RU" sz="1100" dirty="0" smtClean="0"/>
          </a:p>
          <a:p>
            <a:endParaRPr lang="ru-RU" sz="1100" dirty="0" smtClean="0"/>
          </a:p>
          <a:p>
            <a:r>
              <a:rPr lang="ru-RU" sz="1100" dirty="0" smtClean="0"/>
              <a:t>ПРИВЕРЖЕННОСТЬ </a:t>
            </a:r>
            <a:r>
              <a:rPr lang="ru-RU" sz="1100" dirty="0"/>
              <a:t>ОТКРЫТОСТИ ФИНАНСИРОВАНИЯ И ОРГАНИЗАЦИИ Мы открыто говорим о наших источниках финансирования. Если мы принимаем финансирование от других организаций, мы гарантируем, что инвесторы не имеют никакого влияния на выводы, которые мы приводим в наших отчётах. </a:t>
            </a:r>
          </a:p>
          <a:p>
            <a:endParaRPr lang="ru-RU" sz="1100" dirty="0" smtClean="0"/>
          </a:p>
          <a:p>
            <a:r>
              <a:rPr lang="ru-RU" sz="1100" dirty="0" smtClean="0"/>
              <a:t>ПРИВЕРЖЕННОСТЬ </a:t>
            </a:r>
            <a:r>
              <a:rPr lang="ru-RU" sz="1100" dirty="0"/>
              <a:t>ОТКРЫТОСТИ И ЧЕСТНОСТИ ВНЕСЕНИЯ КОРРЕКТИВОВ Мы публикуем и следуем нашей политике внесения коррективов. Мы вносим поправки чётко и открыто в соответствии с нашей политикой, стремясь, насколько это возможно, гарантировать читателям исправленную версию.</a:t>
            </a:r>
            <a:br>
              <a:rPr lang="ru-RU" sz="1100" dirty="0"/>
            </a:br>
            <a:r>
              <a:rPr lang="ru-RU" sz="1100" dirty="0"/>
              <a:t/>
            </a:r>
            <a:br>
              <a:rPr lang="ru-RU" sz="1100" dirty="0"/>
            </a:br>
            <a:endParaRPr lang="ru-RU" sz="1100" dirty="0"/>
          </a:p>
        </p:txBody>
      </p:sp>
      <p:sp>
        <p:nvSpPr>
          <p:cNvPr id="4" name="Объект 3"/>
          <p:cNvSpPr>
            <a:spLocks noGrp="1"/>
          </p:cNvSpPr>
          <p:nvPr>
            <p:ph sz="half" idx="2"/>
          </p:nvPr>
        </p:nvSpPr>
        <p:spPr>
          <a:xfrm>
            <a:off x="6372485" y="3231297"/>
            <a:ext cx="4825159" cy="2487115"/>
          </a:xfrm>
        </p:spPr>
        <p:txBody>
          <a:bodyPr>
            <a:normAutofit fontScale="77500" lnSpcReduction="20000"/>
          </a:bodyPr>
          <a:lstStyle/>
          <a:p>
            <a:r>
              <a:rPr lang="ru-RU" sz="1400" dirty="0" smtClean="0"/>
              <a:t>ПРИВЕРЖЕННОСТЬ </a:t>
            </a:r>
            <a:r>
              <a:rPr lang="ru-RU" sz="1400" dirty="0"/>
              <a:t>ПРОЗРАЧНОСТИ ИСТОЧНИКОВ Мы хотим, чтобы читатели могли проверить наши результаты сами. Мы приводим список всех источников настолько подробно, чтобы они смогли следовать за нашей работой, кроме случаев, где персональная безопасность источника может быть под угрозой. </a:t>
            </a:r>
            <a:endParaRPr lang="ru-RU" sz="1400" dirty="0" smtClean="0"/>
          </a:p>
          <a:p>
            <a:endParaRPr lang="ru-RU" sz="1400" dirty="0"/>
          </a:p>
          <a:p>
            <a:r>
              <a:rPr lang="ru-RU" sz="1400" dirty="0" smtClean="0"/>
              <a:t>ПРИВЕРЖЕННОСТЬ </a:t>
            </a:r>
            <a:r>
              <a:rPr lang="ru-RU" sz="1400" dirty="0"/>
              <a:t>ОТКРЫТОСТИ МЕТОДОЛОГИИ Мы открыто объясняем методологию, которую используем для выбора информации, исследования, пишем, редактируем, публикуем и исправляем наши отчёты о проверках фактов. Мы с удовольствием ждём от читателей писем с фактами для проверки и открыто приводим причины и способы проверки фактов. </a:t>
            </a:r>
          </a:p>
          <a:p>
            <a:endParaRPr lang="ru-RU" dirty="0" smtClean="0"/>
          </a:p>
        </p:txBody>
      </p:sp>
    </p:spTree>
    <p:extLst>
      <p:ext uri="{BB962C8B-B14F-4D97-AF65-F5344CB8AC3E}">
        <p14:creationId xmlns:p14="http://schemas.microsoft.com/office/powerpoint/2010/main" val="1848243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973667"/>
            <a:ext cx="9108162" cy="1128087"/>
          </a:xfrm>
        </p:spPr>
        <p:txBody>
          <a:bodyPr/>
          <a:lstStyle/>
          <a:p>
            <a:r>
              <a:rPr lang="ru-RU" b="1" dirty="0" smtClean="0"/>
              <a:t>Что мы проверяем?</a:t>
            </a:r>
            <a:r>
              <a:rPr lang="ru-RU" dirty="0"/>
              <a:t/>
            </a:r>
            <a:br>
              <a:rPr lang="ru-RU" dirty="0"/>
            </a:br>
            <a:endParaRPr lang="ru-RU" dirty="0"/>
          </a:p>
        </p:txBody>
      </p:sp>
      <p:sp>
        <p:nvSpPr>
          <p:cNvPr id="3" name="Объект 2"/>
          <p:cNvSpPr>
            <a:spLocks noGrp="1"/>
          </p:cNvSpPr>
          <p:nvPr>
            <p:ph sz="half" idx="1"/>
          </p:nvPr>
        </p:nvSpPr>
        <p:spPr>
          <a:xfrm>
            <a:off x="428694" y="2616200"/>
            <a:ext cx="5383006"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scene3d>
            <a:camera prst="orthographicFront"/>
            <a:lightRig rig="threePt" dir="t"/>
          </a:scene3d>
          <a:sp3d extrusionH="76200">
            <a:bevelT w="114300" prst="artDeco"/>
            <a:extrusionClr>
              <a:srgbClr val="0070C0"/>
            </a:extrusionClr>
          </a:sp3d>
        </p:spPr>
        <p:txBody>
          <a:bodyPr>
            <a:normAutofit lnSpcReduction="10000"/>
          </a:bodyPr>
          <a:lstStyle/>
          <a:p>
            <a:r>
              <a:rPr lang="ru-RU" b="1" dirty="0"/>
              <a:t>Общественно-важную информацию</a:t>
            </a:r>
          </a:p>
          <a:p>
            <a:r>
              <a:rPr lang="ru-RU" b="1" dirty="0"/>
              <a:t>Резонансную информацию</a:t>
            </a:r>
          </a:p>
          <a:p>
            <a:r>
              <a:rPr lang="ru-RU" b="1" dirty="0" smtClean="0"/>
              <a:t>Заявления </a:t>
            </a:r>
          </a:p>
          <a:p>
            <a:r>
              <a:rPr lang="ru-RU" b="1" dirty="0" smtClean="0"/>
              <a:t>Обещания </a:t>
            </a:r>
          </a:p>
          <a:p>
            <a:r>
              <a:rPr lang="ru-RU" b="1" dirty="0" smtClean="0"/>
              <a:t>Данные </a:t>
            </a:r>
          </a:p>
          <a:p>
            <a:pPr marL="0" indent="0">
              <a:buNone/>
            </a:pPr>
            <a:r>
              <a:rPr lang="ru-RU" b="1" u="sng" dirty="0" smtClean="0"/>
              <a:t>Чьи:</a:t>
            </a:r>
            <a:endParaRPr lang="ru-RU" b="1" dirty="0" smtClean="0"/>
          </a:p>
          <a:p>
            <a:r>
              <a:rPr lang="ru-RU" b="1" dirty="0" smtClean="0"/>
              <a:t>Официальных лиц</a:t>
            </a:r>
          </a:p>
          <a:p>
            <a:r>
              <a:rPr lang="ru-RU" b="1" dirty="0" smtClean="0"/>
              <a:t>Лидеров мнений, публичных персон</a:t>
            </a:r>
          </a:p>
          <a:p>
            <a:r>
              <a:rPr lang="ru-RU" b="1" dirty="0" smtClean="0"/>
              <a:t>Организаций – государственных и других</a:t>
            </a:r>
          </a:p>
          <a:p>
            <a:endParaRPr lang="ru-RU" dirty="0"/>
          </a:p>
        </p:txBody>
      </p:sp>
      <p:sp>
        <p:nvSpPr>
          <p:cNvPr id="4" name="Объект 3"/>
          <p:cNvSpPr>
            <a:spLocks noGrp="1"/>
          </p:cNvSpPr>
          <p:nvPr>
            <p:ph sz="half" idx="2"/>
          </p:nvPr>
        </p:nvSpPr>
        <p:spPr>
          <a:xfrm>
            <a:off x="6233160" y="2616200"/>
            <a:ext cx="5501751"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scene3d>
            <a:camera prst="orthographicFront"/>
            <a:lightRig rig="threePt" dir="t"/>
          </a:scene3d>
          <a:sp3d>
            <a:bevelT w="114300" prst="artDeco"/>
          </a:sp3d>
        </p:spPr>
        <p:txBody>
          <a:bodyPr>
            <a:normAutofit lnSpcReduction="10000"/>
          </a:bodyPr>
          <a:lstStyle/>
          <a:p>
            <a:pPr marL="0" indent="0">
              <a:buNone/>
            </a:pPr>
            <a:r>
              <a:rPr lang="ru-RU" b="1" u="sng" dirty="0" smtClean="0"/>
              <a:t>Где:</a:t>
            </a:r>
          </a:p>
          <a:p>
            <a:r>
              <a:rPr lang="ru-RU" b="1" dirty="0" smtClean="0"/>
              <a:t>СМИ</a:t>
            </a:r>
          </a:p>
          <a:p>
            <a:r>
              <a:rPr lang="ru-RU" b="1" dirty="0" smtClean="0"/>
              <a:t>Социальные сети</a:t>
            </a:r>
          </a:p>
          <a:p>
            <a:r>
              <a:rPr lang="ru-RU" b="1" dirty="0" smtClean="0"/>
              <a:t>Пресс-релизы</a:t>
            </a:r>
          </a:p>
          <a:p>
            <a:r>
              <a:rPr lang="ru-RU" b="1" dirty="0" smtClean="0"/>
              <a:t>Наружная реклама</a:t>
            </a:r>
          </a:p>
          <a:p>
            <a:r>
              <a:rPr lang="ru-RU" b="1" dirty="0" smtClean="0"/>
              <a:t>Официальные сайты</a:t>
            </a:r>
          </a:p>
          <a:p>
            <a:r>
              <a:rPr lang="ru-RU" b="1" dirty="0" smtClean="0"/>
              <a:t>Фото и видео</a:t>
            </a:r>
          </a:p>
          <a:p>
            <a:r>
              <a:rPr lang="ru-RU" b="1" dirty="0" smtClean="0"/>
              <a:t>Рассылки в </a:t>
            </a:r>
            <a:r>
              <a:rPr lang="ru-RU" b="1" dirty="0" err="1" smtClean="0"/>
              <a:t>мессенджерах</a:t>
            </a:r>
            <a:r>
              <a:rPr lang="ru-RU" b="1" dirty="0" smtClean="0"/>
              <a:t> и др.</a:t>
            </a:r>
          </a:p>
          <a:p>
            <a:endParaRPr lang="ru-RU" b="1" dirty="0"/>
          </a:p>
        </p:txBody>
      </p:sp>
    </p:spTree>
    <p:extLst>
      <p:ext uri="{BB962C8B-B14F-4D97-AF65-F5344CB8AC3E}">
        <p14:creationId xmlns:p14="http://schemas.microsoft.com/office/powerpoint/2010/main" val="7112616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973667"/>
            <a:ext cx="9108162" cy="1128087"/>
          </a:xfrm>
        </p:spPr>
        <p:txBody>
          <a:bodyPr/>
          <a:lstStyle/>
          <a:p>
            <a:r>
              <a:rPr lang="ru-RU" b="1" dirty="0"/>
              <a:t>Какие факты мы берём для проверки?</a:t>
            </a:r>
            <a:r>
              <a:rPr lang="ru-RU" dirty="0"/>
              <a:t/>
            </a:r>
            <a:br>
              <a:rPr lang="ru-RU" dirty="0"/>
            </a:br>
            <a:endParaRPr lang="ru-RU" dirty="0"/>
          </a:p>
        </p:txBody>
      </p:sp>
      <p:sp>
        <p:nvSpPr>
          <p:cNvPr id="3" name="Объект 2"/>
          <p:cNvSpPr>
            <a:spLocks noGrp="1"/>
          </p:cNvSpPr>
          <p:nvPr>
            <p:ph sz="half" idx="1"/>
          </p:nvPr>
        </p:nvSpPr>
        <p:spPr>
          <a:xfrm>
            <a:off x="469154" y="2616200"/>
            <a:ext cx="5383006"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scene3d>
            <a:camera prst="orthographicFront"/>
            <a:lightRig rig="threePt" dir="t"/>
          </a:scene3d>
          <a:sp3d extrusionH="76200">
            <a:bevelT w="114300" prst="artDeco"/>
            <a:extrusionClr>
              <a:srgbClr val="0070C0"/>
            </a:extrusionClr>
          </a:sp3d>
        </p:spPr>
        <p:txBody>
          <a:bodyPr>
            <a:normAutofit fontScale="92500" lnSpcReduction="10000"/>
          </a:bodyPr>
          <a:lstStyle/>
          <a:p>
            <a:r>
              <a:rPr lang="ru-RU" b="1" u="sng" dirty="0" err="1"/>
              <a:t>Казбекова</a:t>
            </a:r>
            <a:r>
              <a:rPr lang="ru-RU" b="1" u="sng" dirty="0"/>
              <a:t>: </a:t>
            </a:r>
            <a:r>
              <a:rPr lang="ru-RU" b="1" dirty="0"/>
              <a:t>на </a:t>
            </a:r>
            <a:r>
              <a:rPr lang="ru-RU" b="1" dirty="0" smtClean="0"/>
              <a:t>Майдан в Украине выходили </a:t>
            </a:r>
            <a:r>
              <a:rPr lang="ru-RU" b="1" dirty="0"/>
              <a:t>в основном наркозависимые</a:t>
            </a:r>
            <a:r>
              <a:rPr lang="ru-RU" dirty="0"/>
              <a:t/>
            </a:r>
            <a:br>
              <a:rPr lang="ru-RU" dirty="0"/>
            </a:br>
            <a:endParaRPr lang="ru-RU" dirty="0" smtClean="0"/>
          </a:p>
          <a:p>
            <a:r>
              <a:rPr lang="ru-RU" b="1" u="sng" dirty="0" err="1" smtClean="0"/>
              <a:t>Ерденаев</a:t>
            </a:r>
            <a:r>
              <a:rPr lang="ru-RU" b="1" u="sng" dirty="0" smtClean="0"/>
              <a:t>: </a:t>
            </a:r>
            <a:r>
              <a:rPr lang="ru-RU" b="1" dirty="0" smtClean="0"/>
              <a:t>Наши зарплаты ниже среднего по рынку</a:t>
            </a:r>
          </a:p>
          <a:p>
            <a:endParaRPr lang="ru-RU" b="1" u="sng" dirty="0" smtClean="0"/>
          </a:p>
          <a:p>
            <a:r>
              <a:rPr lang="ru-RU" b="1" u="sng" dirty="0" err="1" smtClean="0"/>
              <a:t>Касымов</a:t>
            </a:r>
            <a:r>
              <a:rPr lang="ru-RU" b="1" u="sng" dirty="0" smtClean="0"/>
              <a:t>:</a:t>
            </a:r>
            <a:r>
              <a:rPr lang="ru-RU" b="1" dirty="0" smtClean="0"/>
              <a:t> Погибшие во время паводка люди пренебрегали мерами предосторожности</a:t>
            </a:r>
          </a:p>
          <a:p>
            <a:endParaRPr lang="ru-RU" b="1" u="sng" dirty="0" smtClean="0"/>
          </a:p>
          <a:p>
            <a:r>
              <a:rPr lang="ru-RU" b="1" u="sng" dirty="0" err="1" smtClean="0"/>
              <a:t>Мухамедиулы</a:t>
            </a:r>
            <a:r>
              <a:rPr lang="ru-RU" b="1" u="sng" dirty="0" smtClean="0"/>
              <a:t>:</a:t>
            </a:r>
            <a:r>
              <a:rPr lang="ru-RU" b="1" dirty="0" smtClean="0"/>
              <a:t> 82% населения Казахстана владеет государственным языком</a:t>
            </a:r>
          </a:p>
          <a:p>
            <a:endParaRPr lang="ru-RU" dirty="0"/>
          </a:p>
        </p:txBody>
      </p:sp>
      <p:sp>
        <p:nvSpPr>
          <p:cNvPr id="4" name="Объект 3"/>
          <p:cNvSpPr>
            <a:spLocks noGrp="1"/>
          </p:cNvSpPr>
          <p:nvPr>
            <p:ph sz="half" idx="2"/>
          </p:nvPr>
        </p:nvSpPr>
        <p:spPr>
          <a:xfrm>
            <a:off x="6233160" y="2616200"/>
            <a:ext cx="5501751"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scene3d>
            <a:camera prst="orthographicFront"/>
            <a:lightRig rig="threePt" dir="t"/>
          </a:scene3d>
          <a:sp3d>
            <a:bevelT w="114300" prst="artDeco"/>
          </a:sp3d>
        </p:spPr>
        <p:txBody>
          <a:bodyPr>
            <a:normAutofit fontScale="92500" lnSpcReduction="10000"/>
          </a:bodyPr>
          <a:lstStyle/>
          <a:p>
            <a:r>
              <a:rPr lang="ru-RU" b="1" u="sng" dirty="0" smtClean="0"/>
              <a:t>Министерство культуры и спорта: </a:t>
            </a:r>
            <a:r>
              <a:rPr lang="ru-RU" b="1" dirty="0" smtClean="0"/>
              <a:t>На Устюрте нет памятников истории и культуры</a:t>
            </a:r>
          </a:p>
          <a:p>
            <a:r>
              <a:rPr lang="ru-RU" b="1" u="sng" dirty="0" err="1" smtClean="0"/>
              <a:t>Дуйсенгалиев</a:t>
            </a:r>
            <a:r>
              <a:rPr lang="ru-RU" b="1" u="sng" dirty="0" smtClean="0"/>
              <a:t>:</a:t>
            </a:r>
            <a:r>
              <a:rPr lang="ru-RU" b="1" dirty="0" smtClean="0"/>
              <a:t> Ботанический сад Алматы не будет передан в частные руки</a:t>
            </a:r>
          </a:p>
          <a:p>
            <a:r>
              <a:rPr lang="ru-RU" dirty="0"/>
              <a:t/>
            </a:r>
            <a:br>
              <a:rPr lang="ru-RU" dirty="0"/>
            </a:br>
            <a:r>
              <a:rPr lang="ru-RU" b="1" u="sng" dirty="0" err="1" smtClean="0"/>
              <a:t>Бейсимбаев</a:t>
            </a:r>
            <a:r>
              <a:rPr lang="ru-RU" b="1" u="sng" dirty="0" smtClean="0"/>
              <a:t>:</a:t>
            </a:r>
            <a:r>
              <a:rPr lang="ru-RU" b="1" dirty="0" smtClean="0"/>
              <a:t> Фундамент трамплина «</a:t>
            </a:r>
            <a:r>
              <a:rPr lang="ru-RU" b="1" dirty="0" err="1" smtClean="0"/>
              <a:t>Сункар</a:t>
            </a:r>
            <a:r>
              <a:rPr lang="ru-RU" b="1" dirty="0" smtClean="0"/>
              <a:t>» соответствует всем требованиям и нормам </a:t>
            </a:r>
          </a:p>
          <a:p>
            <a:r>
              <a:rPr lang="ru-RU" b="1" u="sng" dirty="0" err="1" smtClean="0"/>
              <a:t>Сагадиев</a:t>
            </a:r>
            <a:r>
              <a:rPr lang="ru-RU" b="1" u="sng" dirty="0"/>
              <a:t>:</a:t>
            </a:r>
            <a:r>
              <a:rPr lang="ru-RU" b="1" dirty="0"/>
              <a:t> В России больше людей с высшим образованием, чем в Казахстане</a:t>
            </a:r>
          </a:p>
          <a:p>
            <a:r>
              <a:rPr lang="ru-RU" b="1" u="sng" dirty="0" err="1"/>
              <a:t>Сагынбаев</a:t>
            </a:r>
            <a:r>
              <a:rPr lang="ru-RU" b="1" u="sng" dirty="0"/>
              <a:t>:</a:t>
            </a:r>
            <a:r>
              <a:rPr lang="ru-RU" b="1" dirty="0"/>
              <a:t> На территории месторождения </a:t>
            </a:r>
            <a:r>
              <a:rPr lang="ru-RU" b="1" dirty="0" err="1"/>
              <a:t>Кансу</a:t>
            </a:r>
            <a:r>
              <a:rPr lang="ru-RU" b="1" dirty="0"/>
              <a:t> нет сайгаков и других животных</a:t>
            </a:r>
          </a:p>
          <a:p>
            <a:endParaRPr lang="ru-RU" b="1" dirty="0"/>
          </a:p>
        </p:txBody>
      </p:sp>
    </p:spTree>
    <p:extLst>
      <p:ext uri="{BB962C8B-B14F-4D97-AF65-F5344CB8AC3E}">
        <p14:creationId xmlns:p14="http://schemas.microsoft.com/office/powerpoint/2010/main" val="4215443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Примеры:</a:t>
            </a:r>
            <a:endParaRPr lang="ru-RU" b="1" dirty="0"/>
          </a:p>
        </p:txBody>
      </p:sp>
      <p:sp>
        <p:nvSpPr>
          <p:cNvPr id="4" name="Объект 3"/>
          <p:cNvSpPr>
            <a:spLocks noGrp="1"/>
          </p:cNvSpPr>
          <p:nvPr>
            <p:ph sz="half" idx="2"/>
          </p:nvPr>
        </p:nvSpPr>
        <p:spPr/>
        <p:txBody>
          <a:bodyPr/>
          <a:lstStyle/>
          <a:p>
            <a:endParaRPr lang="ru-RU"/>
          </a:p>
        </p:txBody>
      </p:sp>
      <p:sp>
        <p:nvSpPr>
          <p:cNvPr id="5" name="Объект 4"/>
          <p:cNvSpPr>
            <a:spLocks noGrp="1"/>
          </p:cNvSpPr>
          <p:nvPr>
            <p:ph sz="half" idx="1"/>
          </p:nvPr>
        </p:nvSpPr>
        <p:spPr/>
        <p:txBody>
          <a:bodyPr/>
          <a:lstStyle/>
          <a:p>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522" y="2304642"/>
            <a:ext cx="5497991" cy="4448162"/>
          </a:xfrm>
          <a:prstGeom prst="rect">
            <a:avLst/>
          </a:prstGeom>
          <a:noFill/>
          <a:ln>
            <a:noFill/>
          </a:ln>
          <a:effectLst>
            <a:glow rad="1397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5253" y="2304642"/>
            <a:ext cx="3981450" cy="4553358"/>
          </a:xfrm>
          <a:prstGeom prst="rect">
            <a:avLst/>
          </a:prstGeom>
          <a:noFill/>
          <a:ln>
            <a:noFill/>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834" y="2328456"/>
            <a:ext cx="3194557" cy="3966388"/>
          </a:xfrm>
          <a:prstGeom prst="rect">
            <a:avLst/>
          </a:prstGeom>
          <a:noFill/>
          <a:ln>
            <a:noFill/>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879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973667"/>
            <a:ext cx="9108162" cy="1128087"/>
          </a:xfrm>
        </p:spPr>
        <p:txBody>
          <a:bodyPr/>
          <a:lstStyle/>
          <a:p>
            <a:r>
              <a:rPr lang="ru-RU" b="1" dirty="0" smtClean="0"/>
              <a:t>Методика / инструменты   </a:t>
            </a:r>
            <a:endParaRPr lang="ru-RU" dirty="0"/>
          </a:p>
        </p:txBody>
      </p:sp>
      <p:sp>
        <p:nvSpPr>
          <p:cNvPr id="3" name="Объект 2"/>
          <p:cNvSpPr>
            <a:spLocks noGrp="1"/>
          </p:cNvSpPr>
          <p:nvPr>
            <p:ph sz="half" idx="1"/>
          </p:nvPr>
        </p:nvSpPr>
        <p:spPr>
          <a:xfrm>
            <a:off x="469154" y="2616200"/>
            <a:ext cx="5383006"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a:glow rad="139700">
              <a:schemeClr val="accent3">
                <a:satMod val="175000"/>
                <a:alpha val="40000"/>
              </a:schemeClr>
            </a:glow>
          </a:effectLst>
          <a:scene3d>
            <a:camera prst="orthographicFront"/>
            <a:lightRig rig="threePt" dir="t"/>
          </a:scene3d>
          <a:sp3d extrusionH="76200">
            <a:bevelT w="114300" prst="artDeco"/>
            <a:extrusionClr>
              <a:srgbClr val="0070C0"/>
            </a:extrusionClr>
          </a:sp3d>
        </p:spPr>
        <p:txBody>
          <a:bodyPr>
            <a:normAutofit/>
          </a:bodyPr>
          <a:lstStyle/>
          <a:p>
            <a:r>
              <a:rPr lang="ru-RU" b="1" dirty="0" smtClean="0"/>
              <a:t>Проверка </a:t>
            </a:r>
            <a:r>
              <a:rPr lang="ru-RU" b="1" dirty="0" smtClean="0"/>
              <a:t>изображений/видео  </a:t>
            </a:r>
            <a:r>
              <a:rPr lang="ru-RU" b="1" dirty="0"/>
              <a:t>на </a:t>
            </a:r>
            <a:r>
              <a:rPr lang="ru-RU" b="1" dirty="0" smtClean="0"/>
              <a:t>аутентичность / редактуру</a:t>
            </a:r>
            <a:endParaRPr lang="ru-RU" b="1" dirty="0"/>
          </a:p>
          <a:p>
            <a:r>
              <a:rPr lang="ru-RU" b="1" dirty="0"/>
              <a:t>Проверка фактов, статистики, динамики </a:t>
            </a:r>
            <a:r>
              <a:rPr lang="ru-RU" b="1" dirty="0" smtClean="0"/>
              <a:t>изменений</a:t>
            </a:r>
          </a:p>
          <a:p>
            <a:r>
              <a:rPr lang="ru-RU" b="1" dirty="0" smtClean="0"/>
              <a:t>Проверка истории правок в Википедии, верность расчетов и др.</a:t>
            </a:r>
          </a:p>
          <a:p>
            <a:r>
              <a:rPr lang="ru-RU" b="1" dirty="0" smtClean="0"/>
              <a:t>Сверка данных с контекстом / предысторией</a:t>
            </a:r>
            <a:endParaRPr lang="ru-RU" b="1" dirty="0"/>
          </a:p>
          <a:p>
            <a:r>
              <a:rPr lang="ru-RU" b="1" dirty="0"/>
              <a:t>Проверка на достоверность / </a:t>
            </a:r>
            <a:r>
              <a:rPr lang="ru-RU" b="1" dirty="0" err="1" smtClean="0"/>
              <a:t>фейковость</a:t>
            </a:r>
            <a:r>
              <a:rPr lang="ru-RU" b="1" dirty="0" smtClean="0"/>
              <a:t> </a:t>
            </a:r>
            <a:r>
              <a:rPr lang="ru-RU" b="1" dirty="0"/>
              <a:t>источника информации</a:t>
            </a:r>
          </a:p>
          <a:p>
            <a:endParaRPr lang="ru-RU" dirty="0"/>
          </a:p>
        </p:txBody>
      </p:sp>
      <p:sp>
        <p:nvSpPr>
          <p:cNvPr id="4" name="Объект 3"/>
          <p:cNvSpPr>
            <a:spLocks noGrp="1"/>
          </p:cNvSpPr>
          <p:nvPr>
            <p:ph sz="half" idx="2"/>
          </p:nvPr>
        </p:nvSpPr>
        <p:spPr>
          <a:xfrm>
            <a:off x="6233160" y="2616200"/>
            <a:ext cx="5501751" cy="3770004"/>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a:glow rad="139700">
              <a:schemeClr val="accent3">
                <a:satMod val="175000"/>
                <a:alpha val="40000"/>
              </a:schemeClr>
            </a:glow>
          </a:effectLst>
          <a:scene3d>
            <a:camera prst="orthographicFront"/>
            <a:lightRig rig="threePt" dir="t"/>
          </a:scene3d>
          <a:sp3d>
            <a:bevelT w="114300" prst="artDeco"/>
          </a:sp3d>
        </p:spPr>
        <p:txBody>
          <a:bodyPr>
            <a:normAutofit/>
          </a:bodyPr>
          <a:lstStyle/>
          <a:p>
            <a:r>
              <a:rPr lang="ru-RU" b="1" dirty="0" smtClean="0"/>
              <a:t>Открытые </a:t>
            </a:r>
            <a:r>
              <a:rPr lang="ru-RU" b="1" dirty="0" smtClean="0"/>
              <a:t>источники</a:t>
            </a:r>
          </a:p>
          <a:p>
            <a:pPr marL="0" indent="0">
              <a:buNone/>
            </a:pPr>
            <a:endParaRPr lang="ru-RU" b="1" dirty="0" smtClean="0"/>
          </a:p>
          <a:p>
            <a:r>
              <a:rPr lang="ru-RU" b="1" dirty="0" smtClean="0"/>
              <a:t>Поисковые </a:t>
            </a:r>
            <a:r>
              <a:rPr lang="ru-RU" b="1" dirty="0" smtClean="0"/>
              <a:t>системы</a:t>
            </a:r>
          </a:p>
          <a:p>
            <a:endParaRPr lang="ru-RU" b="1" dirty="0" smtClean="0"/>
          </a:p>
          <a:p>
            <a:r>
              <a:rPr lang="ru-RU" b="1" dirty="0" smtClean="0"/>
              <a:t>Архивные </a:t>
            </a:r>
            <a:r>
              <a:rPr lang="ru-RU" b="1" dirty="0" smtClean="0"/>
              <a:t>данные</a:t>
            </a:r>
          </a:p>
          <a:p>
            <a:endParaRPr lang="ru-RU" b="1" dirty="0" smtClean="0"/>
          </a:p>
          <a:p>
            <a:r>
              <a:rPr lang="ru-RU" b="1" dirty="0" smtClean="0"/>
              <a:t>Официальные </a:t>
            </a:r>
            <a:r>
              <a:rPr lang="ru-RU" b="1" dirty="0" smtClean="0"/>
              <a:t>данные</a:t>
            </a:r>
          </a:p>
          <a:p>
            <a:pPr marL="0" indent="0">
              <a:buNone/>
            </a:pPr>
            <a:endParaRPr lang="en-US" b="1" dirty="0" smtClean="0"/>
          </a:p>
          <a:p>
            <a:r>
              <a:rPr lang="ru-RU" b="1" dirty="0" smtClean="0"/>
              <a:t>Мнения экспертов</a:t>
            </a:r>
          </a:p>
          <a:p>
            <a:endParaRPr lang="ru-RU" b="1" dirty="0" smtClean="0"/>
          </a:p>
          <a:p>
            <a:endParaRPr lang="ru-RU" b="1" dirty="0" smtClean="0"/>
          </a:p>
        </p:txBody>
      </p:sp>
    </p:spTree>
    <p:extLst>
      <p:ext uri="{BB962C8B-B14F-4D97-AF65-F5344CB8AC3E}">
        <p14:creationId xmlns:p14="http://schemas.microsoft.com/office/powerpoint/2010/main" val="3897234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Как мы определяем правдомер? </a:t>
            </a:r>
            <a:r>
              <a:rPr lang="ru-RU" dirty="0"/>
              <a:t/>
            </a:r>
            <a:br>
              <a:rPr lang="ru-RU" dirty="0"/>
            </a:br>
            <a:endParaRPr lang="ru-RU" dirty="0"/>
          </a:p>
        </p:txBody>
      </p:sp>
      <p:pic>
        <p:nvPicPr>
          <p:cNvPr id="5" name="Объект 4"/>
          <p:cNvPicPr>
            <a:picLocks noGrp="1" noChangeAspect="1"/>
          </p:cNvPicPr>
          <p:nvPr>
            <p:ph sz="half" idx="1"/>
          </p:nvPr>
        </p:nvPicPr>
        <p:blipFill>
          <a:blip r:embed="rId2"/>
          <a:stretch>
            <a:fillRect/>
          </a:stretch>
        </p:blipFill>
        <p:spPr>
          <a:xfrm>
            <a:off x="435853" y="2255184"/>
            <a:ext cx="5340708" cy="2206312"/>
          </a:xfrm>
          <a:prstGeom prst="rect">
            <a:avLst/>
          </a:prstGeom>
          <a:effectLst>
            <a:glow rad="139700">
              <a:schemeClr val="accent5">
                <a:satMod val="175000"/>
                <a:alpha val="40000"/>
              </a:schemeClr>
            </a:glow>
          </a:effectLst>
          <a:scene3d>
            <a:camera prst="orthographicFront"/>
            <a:lightRig rig="threePt" dir="t"/>
          </a:scene3d>
          <a:sp3d contourW="12700">
            <a:contourClr>
              <a:srgbClr val="7030A0"/>
            </a:contourClr>
          </a:sp3d>
        </p:spPr>
      </p:pic>
      <p:pic>
        <p:nvPicPr>
          <p:cNvPr id="6" name="Объект 5"/>
          <p:cNvPicPr>
            <a:picLocks noGrp="1" noChangeAspect="1"/>
          </p:cNvPicPr>
          <p:nvPr>
            <p:ph sz="half" idx="2"/>
          </p:nvPr>
        </p:nvPicPr>
        <p:blipFill>
          <a:blip r:embed="rId3"/>
          <a:stretch>
            <a:fillRect/>
          </a:stretch>
        </p:blipFill>
        <p:spPr>
          <a:xfrm>
            <a:off x="6146212" y="2255184"/>
            <a:ext cx="5565889" cy="2206312"/>
          </a:xfrm>
          <a:prstGeom prst="rect">
            <a:avLst/>
          </a:prstGeom>
          <a:effectLst>
            <a:glow rad="139700">
              <a:schemeClr val="accent6">
                <a:satMod val="175000"/>
                <a:alpha val="40000"/>
              </a:schemeClr>
            </a:glow>
          </a:effectLst>
          <a:scene3d>
            <a:camera prst="orthographicFront"/>
            <a:lightRig rig="threePt" dir="t"/>
          </a:scene3d>
          <a:sp3d contourW="12700" prstMaterial="dkEdge">
            <a:contourClr>
              <a:srgbClr val="7030A0"/>
            </a:contourClr>
          </a:sp3d>
        </p:spPr>
      </p:pic>
      <p:pic>
        <p:nvPicPr>
          <p:cNvPr id="7" name="Рисунок 6"/>
          <p:cNvPicPr>
            <a:picLocks noChangeAspect="1"/>
          </p:cNvPicPr>
          <p:nvPr/>
        </p:nvPicPr>
        <p:blipFill>
          <a:blip r:embed="rId4"/>
          <a:stretch>
            <a:fillRect/>
          </a:stretch>
        </p:blipFill>
        <p:spPr>
          <a:xfrm>
            <a:off x="435853" y="4461496"/>
            <a:ext cx="5340708" cy="2516506"/>
          </a:xfrm>
          <a:prstGeom prst="rect">
            <a:avLst/>
          </a:prstGeom>
          <a:effectLst>
            <a:glow rad="139700">
              <a:schemeClr val="accent1">
                <a:satMod val="175000"/>
                <a:alpha val="40000"/>
              </a:schemeClr>
            </a:glow>
          </a:effectLst>
          <a:scene3d>
            <a:camera prst="orthographicFront"/>
            <a:lightRig rig="threePt" dir="t"/>
          </a:scene3d>
          <a:sp3d contourW="12700">
            <a:contourClr>
              <a:srgbClr val="7030A0"/>
            </a:contourClr>
          </a:sp3d>
        </p:spPr>
      </p:pic>
      <p:pic>
        <p:nvPicPr>
          <p:cNvPr id="8" name="Рисунок 7"/>
          <p:cNvPicPr>
            <a:picLocks noChangeAspect="1"/>
          </p:cNvPicPr>
          <p:nvPr/>
        </p:nvPicPr>
        <p:blipFill>
          <a:blip r:embed="rId5"/>
          <a:stretch>
            <a:fillRect/>
          </a:stretch>
        </p:blipFill>
        <p:spPr>
          <a:xfrm>
            <a:off x="6146212" y="4461496"/>
            <a:ext cx="5565889" cy="2516506"/>
          </a:xfrm>
          <a:prstGeom prst="rect">
            <a:avLst/>
          </a:prstGeom>
          <a:effectLst>
            <a:glow rad="139700">
              <a:schemeClr val="accent3">
                <a:satMod val="175000"/>
                <a:alpha val="40000"/>
              </a:schemeClr>
            </a:glow>
          </a:effectLst>
          <a:scene3d>
            <a:camera prst="orthographicFront"/>
            <a:lightRig rig="threePt" dir="t"/>
          </a:scene3d>
          <a:sp3d extrusionH="76200" contourW="12700">
            <a:extrusionClr>
              <a:srgbClr val="7030A0"/>
            </a:extrusionClr>
            <a:contourClr>
              <a:srgbClr val="7030A0"/>
            </a:contourClr>
          </a:sp3d>
        </p:spPr>
      </p:pic>
    </p:spTree>
    <p:extLst>
      <p:ext uri="{BB962C8B-B14F-4D97-AF65-F5344CB8AC3E}">
        <p14:creationId xmlns:p14="http://schemas.microsoft.com/office/powerpoint/2010/main" val="1575544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1232975"/>
            <a:ext cx="8761413" cy="706964"/>
          </a:xfrm>
        </p:spPr>
        <p:txBody>
          <a:bodyPr/>
          <a:lstStyle/>
          <a:p>
            <a:r>
              <a:rPr lang="ru-RU" b="1" dirty="0"/>
              <a:t>Кто является целевой аудиторией сайта?</a:t>
            </a:r>
            <a:r>
              <a:rPr lang="ru-RU" dirty="0"/>
              <a:t/>
            </a:r>
            <a:br>
              <a:rPr lang="ru-RU" dirty="0"/>
            </a:br>
            <a:endParaRPr lang="ru-RU" dirty="0"/>
          </a:p>
        </p:txBody>
      </p:sp>
      <p:pic>
        <p:nvPicPr>
          <p:cNvPr id="5" name="Объект 4"/>
          <p:cNvPicPr>
            <a:picLocks noGrp="1" noChangeAspect="1"/>
          </p:cNvPicPr>
          <p:nvPr>
            <p:ph sz="half" idx="1"/>
          </p:nvPr>
        </p:nvPicPr>
        <p:blipFill>
          <a:blip r:embed="rId2"/>
          <a:stretch>
            <a:fillRect/>
          </a:stretch>
        </p:blipFill>
        <p:spPr>
          <a:xfrm>
            <a:off x="1154954" y="2603500"/>
            <a:ext cx="9449205" cy="3737123"/>
          </a:xfrm>
          <a:prstGeom prst="rect">
            <a:avLst/>
          </a:prstGeom>
          <a:scene3d>
            <a:camera prst="orthographicFront"/>
            <a:lightRig rig="threePt" dir="t"/>
          </a:scene3d>
          <a:sp3d contourW="12700">
            <a:contourClr>
              <a:srgbClr val="FFFFFF"/>
            </a:contourClr>
          </a:sp3d>
        </p:spPr>
      </p:pic>
      <p:sp>
        <p:nvSpPr>
          <p:cNvPr id="4" name="Объект 3"/>
          <p:cNvSpPr>
            <a:spLocks noGrp="1"/>
          </p:cNvSpPr>
          <p:nvPr>
            <p:ph sz="half" idx="2"/>
          </p:nvPr>
        </p:nvSpPr>
        <p:spPr/>
        <p:txBody>
          <a:bodyPr/>
          <a:lstStyle/>
          <a:p>
            <a:endParaRPr lang="ru-RU" dirty="0"/>
          </a:p>
        </p:txBody>
      </p:sp>
    </p:spTree>
    <p:extLst>
      <p:ext uri="{BB962C8B-B14F-4D97-AF65-F5344CB8AC3E}">
        <p14:creationId xmlns:p14="http://schemas.microsoft.com/office/powerpoint/2010/main" val="1752449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Мы в социальных сетях</a:t>
            </a:r>
            <a:endParaRPr lang="ru-RU" dirty="0"/>
          </a:p>
        </p:txBody>
      </p:sp>
      <p:pic>
        <p:nvPicPr>
          <p:cNvPr id="5" name="Объект 4"/>
          <p:cNvPicPr>
            <a:picLocks noGrp="1" noChangeAspect="1"/>
          </p:cNvPicPr>
          <p:nvPr>
            <p:ph sz="half" idx="1"/>
          </p:nvPr>
        </p:nvPicPr>
        <p:blipFill>
          <a:blip r:embed="rId2"/>
          <a:stretch>
            <a:fillRect/>
          </a:stretch>
        </p:blipFill>
        <p:spPr>
          <a:xfrm>
            <a:off x="408562" y="2811681"/>
            <a:ext cx="5800151" cy="3452932"/>
          </a:xfrm>
          <a:prstGeom prst="rect">
            <a:avLst/>
          </a:prstGeom>
          <a:effectLst>
            <a:glow rad="228600">
              <a:schemeClr val="accent1">
                <a:satMod val="175000"/>
                <a:alpha val="40000"/>
              </a:schemeClr>
            </a:glow>
          </a:effectLst>
        </p:spPr>
      </p:pic>
      <p:pic>
        <p:nvPicPr>
          <p:cNvPr id="6" name="Объект 5"/>
          <p:cNvPicPr>
            <a:picLocks noGrp="1" noChangeAspect="1"/>
          </p:cNvPicPr>
          <p:nvPr>
            <p:ph sz="half" idx="2"/>
          </p:nvPr>
        </p:nvPicPr>
        <p:blipFill>
          <a:blip r:embed="rId3"/>
          <a:stretch>
            <a:fillRect/>
          </a:stretch>
        </p:blipFill>
        <p:spPr>
          <a:xfrm>
            <a:off x="6208713" y="2811681"/>
            <a:ext cx="5526086" cy="3452932"/>
          </a:xfrm>
          <a:prstGeom prst="rect">
            <a:avLst/>
          </a:prstGeom>
          <a:effectLst>
            <a:glow rad="228600">
              <a:schemeClr val="accent1">
                <a:satMod val="175000"/>
                <a:alpha val="40000"/>
              </a:schemeClr>
            </a:glow>
          </a:effectLst>
          <a:scene3d>
            <a:camera prst="orthographicFront"/>
            <a:lightRig rig="threePt" dir="t"/>
          </a:scene3d>
          <a:sp3d contourW="12700">
            <a:contourClr>
              <a:srgbClr val="FFFFFF"/>
            </a:contourClr>
          </a:sp3d>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782" y="4930005"/>
            <a:ext cx="5818909" cy="1988432"/>
          </a:xfrm>
          <a:prstGeom prst="rect">
            <a:avLst/>
          </a:prstGeom>
          <a:solidFill>
            <a:schemeClr val="bg2">
              <a:lumMod val="50000"/>
            </a:schemeClr>
          </a:solidFill>
          <a:effectLst>
            <a:glow rad="228600">
              <a:schemeClr val="accent1">
                <a:satMod val="175000"/>
                <a:alpha val="40000"/>
              </a:schemeClr>
            </a:glow>
          </a:effectLst>
        </p:spPr>
      </p:pic>
    </p:spTree>
    <p:extLst>
      <p:ext uri="{BB962C8B-B14F-4D97-AF65-F5344CB8AC3E}">
        <p14:creationId xmlns:p14="http://schemas.microsoft.com/office/powerpoint/2010/main" val="4327710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Texturizer/>
                    </a14:imgEffect>
                    <a14:imgEffect>
                      <a14:sharpenSoften amount="62000"/>
                    </a14:imgEffect>
                    <a14:imgEffect>
                      <a14:brightnessContrast bright="-28000" contrast="52000"/>
                    </a14:imgEffect>
                  </a14:imgLayer>
                </a14:imgProps>
              </a:ext>
            </a:extLst>
          </a:blip>
          <a:stretch>
            <a:fillRect/>
          </a:stretch>
        </p:blipFill>
        <p:spPr>
          <a:xfrm>
            <a:off x="2838989" y="2492346"/>
            <a:ext cx="6135349" cy="2260758"/>
          </a:xfrm>
          <a:prstGeom prst="rect">
            <a:avLst/>
          </a:prstGeom>
          <a:effectLst>
            <a:glow rad="127000">
              <a:srgbClr val="002060"/>
            </a:glow>
            <a:innerShdw blurRad="114300">
              <a:prstClr val="black"/>
            </a:innerShdw>
          </a:effectLst>
          <a:scene3d>
            <a:camera prst="orthographicFront"/>
            <a:lightRig rig="threePt" dir="t"/>
          </a:scene3d>
          <a:sp3d>
            <a:bevelT prst="slope"/>
          </a:sp3d>
        </p:spPr>
      </p:pic>
    </p:spTree>
    <p:extLst>
      <p:ext uri="{BB962C8B-B14F-4D97-AF65-F5344CB8AC3E}">
        <p14:creationId xmlns:p14="http://schemas.microsoft.com/office/powerpoint/2010/main" val="27920094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конференц-зал)">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Ион (конференц-зал)">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конференц-зал)">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196</TotalTime>
  <Words>364</Words>
  <Application>Microsoft Office PowerPoint</Application>
  <PresentationFormat>Широкоэкранный</PresentationFormat>
  <Paragraphs>62</Paragraphs>
  <Slides>11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Century Gothic</vt:lpstr>
      <vt:lpstr>Lucida Sans Unicode</vt:lpstr>
      <vt:lpstr>Wingdings 3</vt:lpstr>
      <vt:lpstr>Ион (конференц-зал)</vt:lpstr>
      <vt:lpstr>Первый в Казахстане и странах Центральной Азии фактчекинговый ресурс</vt:lpstr>
      <vt:lpstr>Кто мы?</vt:lpstr>
      <vt:lpstr>Принципы Международной сети фактчекинга International Fact-Checking Network:  </vt:lpstr>
      <vt:lpstr>Что мы проверяем? </vt:lpstr>
      <vt:lpstr>Какие факты мы берём для проверки? </vt:lpstr>
      <vt:lpstr>Примеры:</vt:lpstr>
      <vt:lpstr>Методика / инструменты   </vt:lpstr>
      <vt:lpstr>Как мы определяем правдомер?  </vt:lpstr>
      <vt:lpstr>Кто является целевой аудиторией сайта? </vt:lpstr>
      <vt:lpstr>Мы в социальных сетях</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Первый в Казахстане и странах Центральной Азии фактчекинговый ресурс</dc:title>
  <dc:creator>Windows User</dc:creator>
  <cp:lastModifiedBy>Windows User</cp:lastModifiedBy>
  <cp:revision>24</cp:revision>
  <dcterms:created xsi:type="dcterms:W3CDTF">2017-05-16T15:12:12Z</dcterms:created>
  <dcterms:modified xsi:type="dcterms:W3CDTF">2017-06-20T13:17:34Z</dcterms:modified>
</cp:coreProperties>
</file>