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9" r:id="rId2"/>
    <p:sldId id="260" r:id="rId3"/>
    <p:sldId id="291" r:id="rId4"/>
    <p:sldId id="290" r:id="rId5"/>
    <p:sldId id="261" r:id="rId6"/>
    <p:sldId id="264" r:id="rId7"/>
    <p:sldId id="288" r:id="rId8"/>
    <p:sldId id="279" r:id="rId9"/>
    <p:sldId id="280" r:id="rId10"/>
    <p:sldId id="282" r:id="rId11"/>
    <p:sldId id="283" r:id="rId12"/>
    <p:sldId id="284" r:id="rId13"/>
    <p:sldId id="285" r:id="rId14"/>
    <p:sldId id="286" r:id="rId15"/>
    <p:sldId id="287" r:id="rId16"/>
    <p:sldId id="292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434" autoAdjust="0"/>
  </p:normalViewPr>
  <p:slideViewPr>
    <p:cSldViewPr snapToGrid="0">
      <p:cViewPr varScale="1">
        <p:scale>
          <a:sx n="69" d="100"/>
          <a:sy n="69" d="100"/>
        </p:scale>
        <p:origin x="-756" y="-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7" d="100"/>
          <a:sy n="57" d="100"/>
        </p:scale>
        <p:origin x="2832" y="7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ser\&#1052;&#1086;&#1080;%20&#1076;&#1086;&#1082;&#1091;&#1084;&#1077;&#1085;&#1090;&#1099;\&#1050;&#1085;&#1080;&#1075;&#1072;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0"/>
          <c:y val="3.4290884808344899E-2"/>
          <c:w val="1"/>
          <c:h val="0.79673750458612025"/>
        </c:manualLayout>
      </c:layout>
      <c:barChart>
        <c:barDir val="col"/>
        <c:grouping val="clustered"/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 w="114300" prst="artDeco"/>
            </a:sp3d>
          </c:spPr>
          <c:dLbls>
            <c:spPr>
              <a:solidFill>
                <a:schemeClr val="lt1"/>
              </a:solidFill>
              <a:ln w="25400" cap="flat" cmpd="sng" algn="ctr">
                <a:solidFill>
                  <a:schemeClr val="accent1"/>
                </a:solidFill>
                <a:prstDash val="solid"/>
              </a:ln>
              <a:effectLst/>
            </c:spPr>
            <c:showVal val="1"/>
          </c:dLbls>
          <c:cat>
            <c:strRef>
              <c:f>Лист1!$C$3:$C$8</c:f>
              <c:strCache>
                <c:ptCount val="6"/>
                <c:pt idx="0">
                  <c:v>До 1 час</c:v>
                </c:pt>
                <c:pt idx="1">
                  <c:v>1-3 час</c:v>
                </c:pt>
                <c:pt idx="2">
                  <c:v>3-5 час</c:v>
                </c:pt>
                <c:pt idx="3">
                  <c:v>5-6 час</c:v>
                </c:pt>
                <c:pt idx="4">
                  <c:v>Больше 6-часов  в день</c:v>
                </c:pt>
                <c:pt idx="5">
                  <c:v>Безограничение во времени</c:v>
                </c:pt>
              </c:strCache>
            </c:strRef>
          </c:cat>
          <c:val>
            <c:numRef>
              <c:f>Лист1!$D$3:$D$8</c:f>
              <c:numCache>
                <c:formatCode>0.00%</c:formatCode>
                <c:ptCount val="6"/>
                <c:pt idx="0">
                  <c:v>0.46900000000000003</c:v>
                </c:pt>
                <c:pt idx="1">
                  <c:v>0.28500000000000003</c:v>
                </c:pt>
                <c:pt idx="2">
                  <c:v>8.500000000000002E-2</c:v>
                </c:pt>
                <c:pt idx="3">
                  <c:v>4.3000000000000003E-2</c:v>
                </c:pt>
                <c:pt idx="4">
                  <c:v>3.9000000000000007E-2</c:v>
                </c:pt>
                <c:pt idx="5">
                  <c:v>8.0000000000000016E-2</c:v>
                </c:pt>
              </c:numCache>
            </c:numRef>
          </c:val>
        </c:ser>
        <c:dLbls/>
        <c:axId val="66239872"/>
        <c:axId val="57893632"/>
      </c:barChart>
      <c:catAx>
        <c:axId val="66239872"/>
        <c:scaling>
          <c:orientation val="minMax"/>
        </c:scaling>
        <c:axPos val="b"/>
        <c:tickLblPos val="nextTo"/>
        <c:crossAx val="57893632"/>
        <c:crosses val="autoZero"/>
        <c:auto val="1"/>
        <c:lblAlgn val="ctr"/>
        <c:lblOffset val="100"/>
      </c:catAx>
      <c:valAx>
        <c:axId val="57893632"/>
        <c:scaling>
          <c:orientation val="minMax"/>
        </c:scaling>
        <c:delete val="1"/>
        <c:axPos val="l"/>
        <c:numFmt formatCode="0.00%" sourceLinked="1"/>
        <c:tickLblPos val="nextTo"/>
        <c:crossAx val="6623987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txPr>
    <a:bodyPr/>
    <a:lstStyle/>
    <a:p>
      <a:pPr>
        <a:defRPr sz="16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0.53852174072646497"/>
          <c:y val="4.0684240783141062E-2"/>
          <c:w val="0.46147825927353486"/>
          <c:h val="0.91863151843371804"/>
        </c:manualLayout>
      </c:layout>
      <c:barChart>
        <c:barDir val="bar"/>
        <c:grouping val="clustered"/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/>
            </a:sp3d>
          </c:spPr>
          <c:dLbls>
            <c:spPr>
              <a:solidFill>
                <a:schemeClr val="lt1"/>
              </a:solidFill>
              <a:ln w="25400" cap="flat" cmpd="sng" algn="ctr">
                <a:solidFill>
                  <a:schemeClr val="accent1"/>
                </a:solidFill>
                <a:prstDash val="solid"/>
              </a:ln>
              <a:effectLst/>
            </c:spPr>
            <c:txPr>
              <a:bodyPr/>
              <a:lstStyle/>
              <a:p>
                <a:pPr>
                  <a:defRPr sz="105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</c:dLbls>
          <c:cat>
            <c:strRef>
              <c:f>Лист8!$A$1:$A$9</c:f>
              <c:strCache>
                <c:ptCount val="9"/>
                <c:pt idx="0">
                  <c:v>Затрудняюсь ответить</c:v>
                </c:pt>
                <c:pt idx="1">
                  <c:v>Ограничение религиозный прав и свабод граждан</c:v>
                </c:pt>
                <c:pt idx="2">
                  <c:v>Низкий уровень религиозной образовании духовенства</c:v>
                </c:pt>
                <c:pt idx="3">
                  <c:v>Недоверии к официальным лицам</c:v>
                </c:pt>
                <c:pt idx="4">
                  <c:v>Под вилянием друзей и родственников</c:v>
                </c:pt>
                <c:pt idx="5">
                  <c:v>Бедность</c:v>
                </c:pt>
                <c:pt idx="6">
                  <c:v>Религиозный фанатизм</c:v>
                </c:pt>
                <c:pt idx="7">
                  <c:v>Безработица</c:v>
                </c:pt>
                <c:pt idx="8">
                  <c:v>Низкий уровень религиозной образовании</c:v>
                </c:pt>
              </c:strCache>
            </c:strRef>
          </c:cat>
          <c:val>
            <c:numRef>
              <c:f>Лист8!$B$1:$B$9</c:f>
              <c:numCache>
                <c:formatCode>0.00%</c:formatCode>
                <c:ptCount val="9"/>
                <c:pt idx="0">
                  <c:v>5.1000000000000004E-2</c:v>
                </c:pt>
                <c:pt idx="1">
                  <c:v>0.14500000000000002</c:v>
                </c:pt>
                <c:pt idx="2">
                  <c:v>0.15200000000000002</c:v>
                </c:pt>
                <c:pt idx="3">
                  <c:v>0.18000000000000002</c:v>
                </c:pt>
                <c:pt idx="4">
                  <c:v>0.28700000000000003</c:v>
                </c:pt>
                <c:pt idx="5">
                  <c:v>0.29300000000000004</c:v>
                </c:pt>
                <c:pt idx="6">
                  <c:v>0.31700000000000006</c:v>
                </c:pt>
                <c:pt idx="7">
                  <c:v>0.43200000000000005</c:v>
                </c:pt>
                <c:pt idx="8">
                  <c:v>0.44800000000000001</c:v>
                </c:pt>
              </c:numCache>
            </c:numRef>
          </c:val>
        </c:ser>
        <c:dLbls/>
        <c:axId val="73511296"/>
        <c:axId val="73512832"/>
      </c:barChart>
      <c:catAx>
        <c:axId val="73511296"/>
        <c:scaling>
          <c:orientation val="minMax"/>
        </c:scaling>
        <c:axPos val="l"/>
        <c:tickLblPos val="nextTo"/>
        <c:txPr>
          <a:bodyPr/>
          <a:lstStyle/>
          <a:p>
            <a:pPr>
              <a:defRPr sz="1600" b="1"/>
            </a:pPr>
            <a:endParaRPr lang="ru-RU"/>
          </a:p>
        </c:txPr>
        <c:crossAx val="73512832"/>
        <c:crosses val="autoZero"/>
        <c:auto val="1"/>
        <c:lblAlgn val="r"/>
        <c:lblOffset val="100"/>
      </c:catAx>
      <c:valAx>
        <c:axId val="73512832"/>
        <c:scaling>
          <c:orientation val="minMax"/>
        </c:scaling>
        <c:delete val="1"/>
        <c:axPos val="b"/>
        <c:numFmt formatCode="0.00%" sourceLinked="1"/>
        <c:tickLblPos val="nextTo"/>
        <c:crossAx val="73511296"/>
        <c:crosses val="autoZero"/>
        <c:crossBetween val="between"/>
      </c:valAx>
    </c:plotArea>
    <c:plotVisOnly val="1"/>
    <c:dispBlanksAs val="gap"/>
  </c:chart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2355FB-B35A-43C7-96B1-7A492423814B}" type="datetimeFigureOut">
              <a:rPr lang="ru-RU" smtClean="0"/>
              <a:pPr/>
              <a:t>04.07.2017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E46175-7252-46B0-876F-38A0EE2E03D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184407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A2FD73-35AF-4F88-B63D-1FDE5F7E7C8F}" type="datetimeFigureOut">
              <a:rPr lang="ru-RU" smtClean="0"/>
              <a:pPr/>
              <a:t>04.07.2017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FD7140-9C42-465D-9BB8-8932795531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7078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D7140-9C42-465D-9BB8-89327955315D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111603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D7140-9C42-465D-9BB8-89327955315D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11160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F1CD2-E098-4640-BF63-DDF14C78CDAE}" type="datetimeFigureOut">
              <a:rPr lang="ru-RU" smtClean="0"/>
              <a:pPr/>
              <a:t>04.07.2017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CF1B3-CB87-404A-A3AA-6D8A50473A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95440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F1CD2-E098-4640-BF63-DDF14C78CDAE}" type="datetimeFigureOut">
              <a:rPr lang="ru-RU" smtClean="0"/>
              <a:pPr/>
              <a:t>04.07.2017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CF1B3-CB87-404A-A3AA-6D8A50473A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98173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F1CD2-E098-4640-BF63-DDF14C78CDAE}" type="datetimeFigureOut">
              <a:rPr lang="ru-RU" smtClean="0"/>
              <a:pPr/>
              <a:t>04.07.2017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CF1B3-CB87-404A-A3AA-6D8A50473A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46432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F1CD2-E098-4640-BF63-DDF14C78CDAE}" type="datetimeFigureOut">
              <a:rPr lang="ru-RU" smtClean="0"/>
              <a:pPr/>
              <a:t>04.07.2017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CF1B3-CB87-404A-A3AA-6D8A50473A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50890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F1CD2-E098-4640-BF63-DDF14C78CDAE}" type="datetimeFigureOut">
              <a:rPr lang="ru-RU" smtClean="0"/>
              <a:pPr/>
              <a:t>04.07.2017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CF1B3-CB87-404A-A3AA-6D8A50473A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66887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F1CD2-E098-4640-BF63-DDF14C78CDAE}" type="datetimeFigureOut">
              <a:rPr lang="ru-RU" smtClean="0"/>
              <a:pPr/>
              <a:t>04.07.2017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CF1B3-CB87-404A-A3AA-6D8A50473A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70868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F1CD2-E098-4640-BF63-DDF14C78CDAE}" type="datetimeFigureOut">
              <a:rPr lang="ru-RU" smtClean="0"/>
              <a:pPr/>
              <a:t>04.07.2017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CF1B3-CB87-404A-A3AA-6D8A50473A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30347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F1CD2-E098-4640-BF63-DDF14C78CDAE}" type="datetimeFigureOut">
              <a:rPr lang="ru-RU" smtClean="0"/>
              <a:pPr/>
              <a:t>04.07.2017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CF1B3-CB87-404A-A3AA-6D8A50473A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58814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F1CD2-E098-4640-BF63-DDF14C78CDAE}" type="datetimeFigureOut">
              <a:rPr lang="ru-RU" smtClean="0"/>
              <a:pPr/>
              <a:t>04.07.2017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CF1B3-CB87-404A-A3AA-6D8A50473A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72866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F1CD2-E098-4640-BF63-DDF14C78CDAE}" type="datetimeFigureOut">
              <a:rPr lang="ru-RU" smtClean="0"/>
              <a:pPr/>
              <a:t>04.07.2017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CF1B3-CB87-404A-A3AA-6D8A50473A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81898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F1CD2-E098-4640-BF63-DDF14C78CDAE}" type="datetimeFigureOut">
              <a:rPr lang="ru-RU" smtClean="0"/>
              <a:pPr/>
              <a:t>04.07.2017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CF1B3-CB87-404A-A3AA-6D8A50473A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45181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F1CD2-E098-4640-BF63-DDF14C78CDAE}" type="datetimeFigureOut">
              <a:rPr lang="ru-RU" smtClean="0"/>
              <a:pPr/>
              <a:t>04.07.2017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ACF1B3-CB87-404A-A3AA-6D8A50473A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62935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4776" y="4552893"/>
            <a:ext cx="9690750" cy="1497387"/>
          </a:xfr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endParaRPr lang="ru-RU" sz="2000" b="1" i="1" dirty="0" smtClean="0"/>
          </a:p>
          <a:p>
            <a:r>
              <a:rPr lang="ru-RU" sz="4400" dirty="0" err="1" smtClean="0"/>
              <a:t>Бахромбеков</a:t>
            </a:r>
            <a:r>
              <a:rPr lang="ru-RU" sz="4400" dirty="0" smtClean="0"/>
              <a:t> В.А. </a:t>
            </a:r>
          </a:p>
          <a:p>
            <a:r>
              <a:rPr lang="ru-RU" sz="1900" b="1" dirty="0" smtClean="0">
                <a:solidFill>
                  <a:schemeClr val="accent1">
                    <a:lumMod val="75000"/>
                  </a:schemeClr>
                </a:solidFill>
              </a:rPr>
              <a:t>ТАДЖИКСКИЙ НАЦИОНАЛЬНЫЙ УНИВЕРСИТЕТ</a:t>
            </a:r>
            <a:endParaRPr lang="ru-RU" sz="19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" y="-1"/>
            <a:ext cx="12192000" cy="723331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" y="6160746"/>
            <a:ext cx="12191999" cy="620973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latin typeface="Times New Roman Tj" panose="02020603050405020304" pitchFamily="18" charset="-52"/>
            </a:endParaRPr>
          </a:p>
          <a:p>
            <a:pPr algn="ctr"/>
            <a:r>
              <a:rPr lang="ru-RU" b="1" dirty="0">
                <a:latin typeface="Times New Roman Tj" panose="02020603050405020304" pitchFamily="18" charset="-52"/>
              </a:rPr>
              <a:t> </a:t>
            </a:r>
            <a:r>
              <a:rPr lang="ru-RU" b="1" dirty="0" smtClean="0">
                <a:latin typeface="Times New Roman Tj" panose="02020603050405020304" pitchFamily="18" charset="-52"/>
              </a:rPr>
              <a:t>        	 	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" y="723330"/>
            <a:ext cx="532262" cy="5513697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1641540" y="723330"/>
            <a:ext cx="550460" cy="5513697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32263" y="6383693"/>
            <a:ext cx="1236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22.06.2017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546386" y="6383693"/>
            <a:ext cx="370384" cy="365125"/>
          </a:xfrm>
        </p:spPr>
        <p:txBody>
          <a:bodyPr/>
          <a:lstStyle/>
          <a:p>
            <a:r>
              <a:rPr lang="ru-RU" sz="1400" dirty="0" smtClean="0">
                <a:solidFill>
                  <a:schemeClr val="bg2">
                    <a:lumMod val="90000"/>
                  </a:schemeClr>
                </a:solidFill>
              </a:rPr>
              <a:t>1</a:t>
            </a:r>
            <a:endParaRPr lang="de-DE" sz="140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64776" y="1460185"/>
            <a:ext cx="9690750" cy="2862322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dirty="0" err="1">
                <a:solidFill>
                  <a:schemeClr val="bg1"/>
                </a:solidFill>
              </a:rPr>
              <a:t>Радикалные</a:t>
            </a:r>
            <a:r>
              <a:rPr lang="ru-RU" sz="6000" b="1" dirty="0">
                <a:solidFill>
                  <a:schemeClr val="bg1"/>
                </a:solidFill>
              </a:rPr>
              <a:t> взгляды </a:t>
            </a:r>
            <a:r>
              <a:rPr lang="ru-RU" sz="6000" b="1" dirty="0" err="1">
                <a:solidFill>
                  <a:schemeClr val="bg1"/>
                </a:solidFill>
              </a:rPr>
              <a:t>молодёж</a:t>
            </a:r>
            <a:r>
              <a:rPr lang="ru-RU" sz="6000" b="1" dirty="0">
                <a:solidFill>
                  <a:schemeClr val="bg1"/>
                </a:solidFill>
              </a:rPr>
              <a:t> и влияние интернета</a:t>
            </a:r>
            <a:endParaRPr lang="ru-RU" sz="3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9066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64921" y="723331"/>
            <a:ext cx="10104120" cy="5513696"/>
          </a:xfr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algn="r"/>
            <a:r>
              <a:rPr lang="ru-RU" dirty="0"/>
              <a:t>"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</a:rPr>
              <a:t>Никто не должен выбирать между </a:t>
            </a:r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</a:rPr>
              <a:t>доступом</a:t>
            </a:r>
          </a:p>
          <a:p>
            <a:pPr algn="r"/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</a:rPr>
              <a:t>в Интернет и едой или </a:t>
            </a:r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</a:rPr>
              <a:t>лекарствами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»</a:t>
            </a:r>
          </a:p>
          <a:p>
            <a:pPr algn="r"/>
            <a:endParaRPr lang="ru-RU" sz="2800" b="1" dirty="0">
              <a:solidFill>
                <a:schemeClr val="accent2">
                  <a:lumMod val="50000"/>
                </a:schemeClr>
              </a:solidFill>
            </a:endParaRPr>
          </a:p>
          <a:p>
            <a:pPr algn="r"/>
            <a:r>
              <a:rPr lang="ru-RU" sz="2800" i="1" dirty="0"/>
              <a:t>Интернет - это действительно важно, потому что подключение к нему не является самоцелью. Если подключить всех в развивающихся странах, то можно создать более 100 миллионов рабочих мест</a:t>
            </a:r>
            <a:r>
              <a:rPr lang="ru-RU" sz="2800" dirty="0"/>
              <a:t>, </a:t>
            </a:r>
            <a:r>
              <a:rPr lang="ru-RU" sz="2800" dirty="0" smtClean="0"/>
              <a:t>  </a:t>
            </a:r>
          </a:p>
          <a:p>
            <a:pPr algn="r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основатель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и генеральный директор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</a:rPr>
              <a:t>Facebook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,</a:t>
            </a:r>
          </a:p>
          <a:p>
            <a:pPr algn="r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Марк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</a:rPr>
              <a:t>Цукерберг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" y="-1"/>
            <a:ext cx="12192000" cy="723331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latin typeface="Times New Roman Tj" panose="02020603050405020304" pitchFamily="18" charset="-52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" y="6237027"/>
            <a:ext cx="12191999" cy="620973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latin typeface="Times New Roman Tj" panose="02020603050405020304" pitchFamily="18" charset="-52"/>
            </a:endParaRPr>
          </a:p>
          <a:p>
            <a:pPr algn="ctr"/>
            <a:r>
              <a:rPr lang="ru-RU" b="1" dirty="0">
                <a:latin typeface="Times New Roman Tj" panose="02020603050405020304" pitchFamily="18" charset="-52"/>
              </a:rPr>
              <a:t> </a:t>
            </a:r>
            <a:r>
              <a:rPr lang="ru-RU" b="1" dirty="0" smtClean="0">
                <a:latin typeface="Times New Roman Tj" panose="02020603050405020304" pitchFamily="18" charset="-52"/>
              </a:rPr>
              <a:t>        	 	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" y="723330"/>
            <a:ext cx="532262" cy="5513697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1641540" y="723330"/>
            <a:ext cx="550460" cy="5513697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32263" y="6383693"/>
            <a:ext cx="1236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22.06.2017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546386" y="6383693"/>
            <a:ext cx="370384" cy="365125"/>
          </a:xfrm>
        </p:spPr>
        <p:txBody>
          <a:bodyPr/>
          <a:lstStyle/>
          <a:p>
            <a:r>
              <a:rPr lang="tg-Cyrl-TJ" sz="1400" dirty="0">
                <a:solidFill>
                  <a:schemeClr val="bg1"/>
                </a:solidFill>
              </a:rPr>
              <a:t>2</a:t>
            </a:r>
            <a:endParaRPr lang="de-DE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1893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2263" y="723331"/>
            <a:ext cx="11019657" cy="5513696"/>
          </a:xfr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algn="just"/>
            <a:r>
              <a:rPr lang="ru-RU" dirty="0"/>
              <a:t>По данным последнего </a:t>
            </a:r>
            <a:r>
              <a:rPr lang="ru-RU" u="sng" dirty="0" smtClean="0"/>
              <a:t>пресс-релиз  </a:t>
            </a:r>
            <a:r>
              <a:rPr lang="ru-RU" dirty="0"/>
              <a:t>Международного союза электросвязи (</a:t>
            </a:r>
            <a:r>
              <a:rPr lang="ru-RU" b="1" dirty="0"/>
              <a:t>МСЭ</a:t>
            </a:r>
            <a:r>
              <a:rPr lang="ru-RU" dirty="0"/>
              <a:t>) от 22.07.2016, </a:t>
            </a:r>
            <a:r>
              <a:rPr lang="ru-RU" b="1" dirty="0"/>
              <a:t>количество пользователей интернета в мире составляет 3,5 миллиарда человек</a:t>
            </a:r>
            <a:r>
              <a:rPr lang="ru-RU" dirty="0"/>
              <a:t>. Большинство пользователей теперь приходится на развивающиеся страны – в них насчитывается 2,5 миллиарда пользователей, а в развитых странах – 1 миллиард. </a:t>
            </a:r>
            <a:endParaRPr lang="ru-RU" dirty="0" smtClean="0"/>
          </a:p>
          <a:p>
            <a:pPr algn="just"/>
            <a:r>
              <a:rPr lang="ru-RU" dirty="0" smtClean="0"/>
              <a:t>В </a:t>
            </a:r>
            <a:r>
              <a:rPr lang="ru-RU" dirty="0"/>
              <a:t>процентном отношении, наибольшее проникновение интернета остается в развитых странах - 81%, по сравнению с 40% в развивающихся странах и 15% в наименее развитых странах.</a:t>
            </a:r>
          </a:p>
          <a:p>
            <a:pPr algn="just"/>
            <a:r>
              <a:rPr lang="ru-RU" dirty="0"/>
              <a:t>Первенство в мире по численности интернет-аудитории уже пять лет </a:t>
            </a:r>
            <a:r>
              <a:rPr lang="ru-RU" dirty="0" smtClean="0"/>
              <a:t>занимает Китай. </a:t>
            </a:r>
            <a:r>
              <a:rPr lang="ru-RU" dirty="0"/>
              <a:t>По состоянию на декабрь 2016 года, Топ - 10 стран по числу пользователей интернета: Китай - 731 млн, Индия - 350 млн, США - 277 млн, Япония - 110 млн, Бразилия - 110 млн, Россия - 87,5 млн, Германия - 72 млн,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" y="-1"/>
            <a:ext cx="12192000" cy="723331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g-Cyrl-TJ" sz="3600" dirty="0" smtClean="0">
                <a:latin typeface="Times New Roman Tj" panose="02020603050405020304" pitchFamily="18" charset="-52"/>
              </a:rPr>
              <a:t> </a:t>
            </a:r>
            <a:endParaRPr lang="ru-RU" sz="3600" dirty="0">
              <a:latin typeface="Times New Roman Tj" panose="02020603050405020304" pitchFamily="18" charset="-52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" y="6237027"/>
            <a:ext cx="12191999" cy="620973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latin typeface="Times New Roman Tj" panose="02020603050405020304" pitchFamily="18" charset="-52"/>
            </a:endParaRPr>
          </a:p>
          <a:p>
            <a:pPr algn="ctr"/>
            <a:r>
              <a:rPr lang="ru-RU" b="1" dirty="0">
                <a:latin typeface="Times New Roman Tj" panose="02020603050405020304" pitchFamily="18" charset="-52"/>
              </a:rPr>
              <a:t> </a:t>
            </a:r>
            <a:r>
              <a:rPr lang="ru-RU" b="1" dirty="0" smtClean="0">
                <a:latin typeface="Times New Roman Tj" panose="02020603050405020304" pitchFamily="18" charset="-52"/>
              </a:rPr>
              <a:t>        	 	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" y="723330"/>
            <a:ext cx="266131" cy="5513697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1916770" y="723330"/>
            <a:ext cx="275230" cy="5513697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32263" y="6383693"/>
            <a:ext cx="1236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22.06.2017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546386" y="6383693"/>
            <a:ext cx="370384" cy="365125"/>
          </a:xfrm>
        </p:spPr>
        <p:txBody>
          <a:bodyPr/>
          <a:lstStyle/>
          <a:p>
            <a:r>
              <a:rPr lang="tg-Cyrl-TJ" sz="1400" dirty="0">
                <a:solidFill>
                  <a:schemeClr val="bg1"/>
                </a:solidFill>
              </a:rPr>
              <a:t>2</a:t>
            </a:r>
            <a:endParaRPr lang="de-DE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6289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6544" y="1988251"/>
            <a:ext cx="11109276" cy="5513696"/>
          </a:xfr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algn="just"/>
            <a:endParaRPr lang="tg-Cyrl-TJ" dirty="0">
              <a:latin typeface="Times New Roman Tj" panose="02020603050405020304" pitchFamily="18" charset="-52"/>
            </a:endParaRPr>
          </a:p>
          <a:p>
            <a:pPr algn="just"/>
            <a:endParaRPr lang="ru-RU" dirty="0">
              <a:latin typeface="Times New Roman Tj" panose="02020603050405020304" pitchFamily="18" charset="-52"/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" y="-1"/>
            <a:ext cx="12192000" cy="723331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latin typeface="Times New Roman Tj" panose="02020603050405020304" pitchFamily="18" charset="-52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" y="6237027"/>
            <a:ext cx="12191999" cy="620973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latin typeface="Times New Roman Tj" panose="02020603050405020304" pitchFamily="18" charset="-52"/>
            </a:endParaRPr>
          </a:p>
          <a:p>
            <a:pPr algn="ctr"/>
            <a:r>
              <a:rPr lang="ru-RU" b="1" dirty="0">
                <a:latin typeface="Times New Roman Tj" panose="02020603050405020304" pitchFamily="18" charset="-52"/>
              </a:rPr>
              <a:t> </a:t>
            </a:r>
            <a:r>
              <a:rPr lang="ru-RU" b="1" dirty="0" smtClean="0">
                <a:latin typeface="Times New Roman Tj" panose="02020603050405020304" pitchFamily="18" charset="-52"/>
              </a:rPr>
              <a:t>        	 	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" y="723330"/>
            <a:ext cx="532262" cy="5513697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1641540" y="723330"/>
            <a:ext cx="550460" cy="5513697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32263" y="6383693"/>
            <a:ext cx="1236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22.06.2017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546386" y="6383693"/>
            <a:ext cx="370384" cy="365125"/>
          </a:xfrm>
        </p:spPr>
        <p:txBody>
          <a:bodyPr/>
          <a:lstStyle/>
          <a:p>
            <a:r>
              <a:rPr lang="tg-Cyrl-TJ" sz="1400" dirty="0">
                <a:solidFill>
                  <a:schemeClr val="bg1"/>
                </a:solidFill>
              </a:rPr>
              <a:t>2</a:t>
            </a:r>
            <a:endParaRPr lang="de-DE" sz="1400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68680" y="1104194"/>
            <a:ext cx="1059918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g-Cyrl-TJ" sz="2400" dirty="0" smtClean="0">
                <a:latin typeface="Times New Roman Tj" panose="02020603050405020304" pitchFamily="18" charset="-52"/>
              </a:rPr>
              <a:t>На сегодняшный день в боевых действиях на территории Сирии и Ирака по разным данным учавствует от 1000 до 1500 граждан из Таджикистана, также более 300 считаются убитыми. Около 200 человек возврашены на родину. </a:t>
            </a:r>
            <a:r>
              <a:rPr lang="tg-Cyrl-TJ" sz="2400" dirty="0" smtClean="0">
                <a:solidFill>
                  <a:srgbClr val="0070C0"/>
                </a:solidFill>
                <a:latin typeface="Times New Roman Tj" panose="02020603050405020304" pitchFamily="18" charset="-52"/>
              </a:rPr>
              <a:t>Согласно данным МВД РТ в 2016г. Было предотверешено 36 террорестических актов выявлено 34 террорестических групп.так же задержаны более 164 членов этих групп. </a:t>
            </a:r>
            <a:endParaRPr lang="tg-Cyrl-TJ" sz="2400" dirty="0" smtClean="0">
              <a:latin typeface="Times New Roman Tj" panose="02020603050405020304" pitchFamily="18" charset="-52"/>
            </a:endParaRPr>
          </a:p>
          <a:p>
            <a:pPr algn="just"/>
            <a:endParaRPr lang="tg-Cyrl-TJ" sz="2400" dirty="0" smtClean="0">
              <a:latin typeface="Times New Roman Tj" panose="02020603050405020304" pitchFamily="18" charset="-52"/>
            </a:endParaRPr>
          </a:p>
          <a:p>
            <a:pPr algn="just"/>
            <a:r>
              <a:rPr lang="ru-RU" sz="2400" dirty="0" smtClean="0"/>
              <a:t>Глобальный индекс терроризма измеряет уровень террористической активности внутри той или иной страны по четырём основным показателям: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ru-RU" sz="2400" dirty="0" smtClean="0">
                <a:solidFill>
                  <a:srgbClr val="00B0F0"/>
                </a:solidFill>
              </a:rPr>
              <a:t>Количество террористических инцидентов.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ru-RU" sz="2400" dirty="0" smtClean="0">
                <a:solidFill>
                  <a:srgbClr val="00B0F0"/>
                </a:solidFill>
              </a:rPr>
              <a:t>Количество погибших.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ru-RU" sz="2400" dirty="0" smtClean="0">
                <a:solidFill>
                  <a:srgbClr val="00B0F0"/>
                </a:solidFill>
              </a:rPr>
              <a:t>Количество пострадавших.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ru-RU" sz="2400" dirty="0" smtClean="0">
                <a:solidFill>
                  <a:srgbClr val="00B0F0"/>
                </a:solidFill>
              </a:rPr>
              <a:t>Уровень материального ущерба.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1551888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46759" y="723331"/>
            <a:ext cx="11445241" cy="5513696"/>
          </a:xfr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algn="just"/>
            <a:r>
              <a:rPr lang="tg-Cyrl-TJ" dirty="0" smtClean="0">
                <a:latin typeface="Times New Roman Tj" panose="02020603050405020304" pitchFamily="18" charset="-52"/>
              </a:rPr>
              <a:t>         Если  в 2012г. Таджикистан среди 162 государств  занимал 59 место то</a:t>
            </a:r>
          </a:p>
          <a:p>
            <a:pPr algn="just"/>
            <a:r>
              <a:rPr lang="tg-Cyrl-TJ" dirty="0" smtClean="0">
                <a:latin typeface="Times New Roman Tj" panose="02020603050405020304" pitchFamily="18" charset="-52"/>
              </a:rPr>
              <a:t> в 2014  поднимался на 68 место , а в 2015-м, сразу на 16 ступень высше</a:t>
            </a:r>
          </a:p>
          <a:p>
            <a:pPr algn="just"/>
            <a:r>
              <a:rPr lang="tg-Cyrl-TJ" dirty="0" smtClean="0">
                <a:latin typeface="Times New Roman Tj" panose="02020603050405020304" pitchFamily="18" charset="-52"/>
              </a:rPr>
              <a:t> и находился на 84 место. То есть все ЦА госудраств находятся в зоне риска</a:t>
            </a:r>
            <a:r>
              <a:rPr lang="tg-Cyrl-TJ" smtClean="0">
                <a:latin typeface="Times New Roman Tj" panose="02020603050405020304" pitchFamily="18" charset="-52"/>
              </a:rPr>
              <a:t>.  </a:t>
            </a:r>
            <a:endParaRPr lang="ru-RU" dirty="0" smtClean="0">
              <a:latin typeface="Times New Roman Tj" panose="02020603050405020304" pitchFamily="18" charset="-52"/>
            </a:endParaRPr>
          </a:p>
          <a:p>
            <a:endParaRPr lang="ru-RU" dirty="0"/>
          </a:p>
        </p:txBody>
      </p:sp>
      <p:sp>
        <p:nvSpPr>
          <p:cNvPr id="1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546386" y="6383693"/>
            <a:ext cx="370384" cy="365125"/>
          </a:xfrm>
        </p:spPr>
        <p:txBody>
          <a:bodyPr/>
          <a:lstStyle/>
          <a:p>
            <a:r>
              <a:rPr lang="tg-Cyrl-TJ" sz="1400" dirty="0">
                <a:solidFill>
                  <a:schemeClr val="bg1"/>
                </a:solidFill>
              </a:rPr>
              <a:t>3</a:t>
            </a:r>
            <a:endParaRPr lang="de-DE" sz="1400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" y="-1"/>
            <a:ext cx="12192000" cy="723331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latin typeface="Times New Roman Tj" panose="02020603050405020304" pitchFamily="18" charset="-52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" y="6237027"/>
            <a:ext cx="12191999" cy="620973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latin typeface="Times New Roman Tj" panose="02020603050405020304" pitchFamily="18" charset="-52"/>
            </a:endParaRPr>
          </a:p>
          <a:p>
            <a:pPr algn="ctr"/>
            <a:r>
              <a:rPr lang="ru-RU" b="1" dirty="0">
                <a:latin typeface="Times New Roman Tj" panose="02020603050405020304" pitchFamily="18" charset="-52"/>
              </a:rPr>
              <a:t> </a:t>
            </a:r>
            <a:r>
              <a:rPr lang="ru-RU" b="1" dirty="0" smtClean="0">
                <a:latin typeface="Times New Roman Tj" panose="02020603050405020304" pitchFamily="18" charset="-52"/>
              </a:rPr>
              <a:t>        	 	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" y="723330"/>
            <a:ext cx="532262" cy="5513697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H="1">
            <a:off x="12192000" y="723330"/>
            <a:ext cx="563880" cy="5513697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32263" y="6383693"/>
            <a:ext cx="1236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22.06.2017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09621273"/>
              </p:ext>
            </p:extLst>
          </p:nvPr>
        </p:nvGraphicFramePr>
        <p:xfrm>
          <a:off x="838201" y="2392682"/>
          <a:ext cx="10652759" cy="37185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82912"/>
                <a:gridCol w="2057869"/>
                <a:gridCol w="2057869"/>
                <a:gridCol w="2454109"/>
              </a:tblGrid>
              <a:tr h="61976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g-Cyrl-TJ" sz="2400" dirty="0" smtClean="0">
                          <a:effectLst/>
                          <a:latin typeface="Times New Roman Tj" panose="02020603050405020304" pitchFamily="18" charset="-52"/>
                        </a:rPr>
                        <a:t>Страна ЦА</a:t>
                      </a:r>
                      <a:endParaRPr lang="ru-RU" sz="2400" dirty="0">
                        <a:effectLst/>
                        <a:latin typeface="Times New Roman Tj" panose="02020603050405020304" pitchFamily="18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g-Cyrl-TJ" sz="2400" dirty="0">
                          <a:effectLst/>
                          <a:latin typeface="Times New Roman Tj" panose="02020603050405020304" pitchFamily="18" charset="-52"/>
                        </a:rPr>
                        <a:t>2012</a:t>
                      </a:r>
                      <a:endParaRPr lang="ru-RU" sz="2400" dirty="0">
                        <a:effectLst/>
                        <a:latin typeface="Times New Roman Tj" panose="02020603050405020304" pitchFamily="18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g-Cyrl-TJ" sz="2400" dirty="0">
                          <a:effectLst/>
                          <a:latin typeface="Times New Roman Tj" panose="02020603050405020304" pitchFamily="18" charset="-52"/>
                        </a:rPr>
                        <a:t>2014</a:t>
                      </a:r>
                      <a:endParaRPr lang="ru-RU" sz="2400" dirty="0">
                        <a:effectLst/>
                        <a:latin typeface="Times New Roman Tj" panose="02020603050405020304" pitchFamily="18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g-Cyrl-TJ" sz="2400" dirty="0">
                          <a:effectLst/>
                          <a:latin typeface="Times New Roman Tj" panose="02020603050405020304" pitchFamily="18" charset="-52"/>
                        </a:rPr>
                        <a:t>2015</a:t>
                      </a:r>
                      <a:endParaRPr lang="ru-RU" sz="2400" dirty="0">
                        <a:effectLst/>
                        <a:latin typeface="Times New Roman Tj" panose="02020603050405020304" pitchFamily="18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rgbClr val="002060"/>
                    </a:solidFill>
                  </a:tcPr>
                </a:tc>
              </a:tr>
              <a:tr h="61976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g-Cyrl-TJ" sz="2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 Tj" panose="02020603050405020304" pitchFamily="18" charset="-52"/>
                        </a:rPr>
                        <a:t>Таджикистан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 Tj" panose="02020603050405020304" pitchFamily="18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g-Cyrl-TJ" sz="2400" dirty="0">
                          <a:effectLst/>
                          <a:latin typeface="Times New Roman Tj" panose="02020603050405020304" pitchFamily="18" charset="-52"/>
                        </a:rPr>
                        <a:t>59</a:t>
                      </a:r>
                      <a:endParaRPr lang="ru-RU" sz="2400" dirty="0">
                        <a:effectLst/>
                        <a:latin typeface="Times New Roman Tj" panose="02020603050405020304" pitchFamily="18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g-Cyrl-TJ" sz="2400">
                          <a:effectLst/>
                          <a:latin typeface="Times New Roman Tj" panose="02020603050405020304" pitchFamily="18" charset="-52"/>
                        </a:rPr>
                        <a:t>68</a:t>
                      </a:r>
                      <a:endParaRPr lang="ru-RU" sz="2400">
                        <a:effectLst/>
                        <a:latin typeface="Times New Roman Tj" panose="02020603050405020304" pitchFamily="18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g-Cyrl-TJ" sz="2400">
                          <a:effectLst/>
                          <a:latin typeface="Times New Roman Tj" panose="02020603050405020304" pitchFamily="18" charset="-52"/>
                        </a:rPr>
                        <a:t>84</a:t>
                      </a:r>
                      <a:endParaRPr lang="ru-RU" sz="2400">
                        <a:effectLst/>
                        <a:latin typeface="Times New Roman Tj" panose="02020603050405020304" pitchFamily="18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61976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g-Cyrl-TJ" sz="2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 Tj" panose="02020603050405020304" pitchFamily="18" charset="-52"/>
                        </a:rPr>
                        <a:t>Узбекистан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 Tj" panose="02020603050405020304" pitchFamily="18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g-Cyrl-TJ" sz="2400" dirty="0">
                          <a:effectLst/>
                          <a:latin typeface="Times New Roman Tj" panose="02020603050405020304" pitchFamily="18" charset="-52"/>
                        </a:rPr>
                        <a:t>86</a:t>
                      </a:r>
                      <a:endParaRPr lang="ru-RU" sz="2400" dirty="0">
                        <a:effectLst/>
                        <a:latin typeface="Times New Roman Tj" panose="02020603050405020304" pitchFamily="18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g-Cyrl-TJ" sz="2400">
                          <a:effectLst/>
                          <a:latin typeface="Times New Roman Tj" panose="02020603050405020304" pitchFamily="18" charset="-52"/>
                        </a:rPr>
                        <a:t>111</a:t>
                      </a:r>
                      <a:endParaRPr lang="ru-RU" sz="2400">
                        <a:effectLst/>
                        <a:latin typeface="Times New Roman Tj" panose="02020603050405020304" pitchFamily="18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g-Cyrl-TJ" sz="2400" dirty="0">
                          <a:effectLst/>
                          <a:latin typeface="Times New Roman Tj" panose="02020603050405020304" pitchFamily="18" charset="-52"/>
                        </a:rPr>
                        <a:t>124</a:t>
                      </a:r>
                      <a:endParaRPr lang="ru-RU" sz="2400" dirty="0">
                        <a:effectLst/>
                        <a:latin typeface="Times New Roman Tj" panose="02020603050405020304" pitchFamily="18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61976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g-Cyrl-TJ" sz="2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 Tj" panose="02020603050405020304" pitchFamily="18" charset="-52"/>
                        </a:rPr>
                        <a:t>Кыргызстан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 Tj" panose="02020603050405020304" pitchFamily="18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g-Cyrl-TJ" sz="2400" dirty="0">
                          <a:effectLst/>
                          <a:latin typeface="Times New Roman Tj" panose="02020603050405020304" pitchFamily="18" charset="-52"/>
                        </a:rPr>
                        <a:t>92</a:t>
                      </a:r>
                      <a:endParaRPr lang="ru-RU" sz="2400" dirty="0">
                        <a:effectLst/>
                        <a:latin typeface="Times New Roman Tj" panose="02020603050405020304" pitchFamily="18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g-Cyrl-TJ" sz="2400">
                          <a:effectLst/>
                          <a:latin typeface="Times New Roman Tj" panose="02020603050405020304" pitchFamily="18" charset="-52"/>
                        </a:rPr>
                        <a:t>112</a:t>
                      </a:r>
                      <a:endParaRPr lang="ru-RU" sz="2400">
                        <a:effectLst/>
                        <a:latin typeface="Times New Roman Tj" panose="02020603050405020304" pitchFamily="18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g-Cyrl-TJ" sz="2400">
                          <a:effectLst/>
                          <a:latin typeface="Times New Roman Tj" panose="02020603050405020304" pitchFamily="18" charset="-52"/>
                        </a:rPr>
                        <a:t>86</a:t>
                      </a:r>
                      <a:endParaRPr lang="ru-RU" sz="2400">
                        <a:effectLst/>
                        <a:latin typeface="Times New Roman Tj" panose="02020603050405020304" pitchFamily="18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61976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g-Cyrl-TJ" sz="2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 Tj" panose="02020603050405020304" pitchFamily="18" charset="-52"/>
                        </a:rPr>
                        <a:t>Туркменистан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 Tj" panose="02020603050405020304" pitchFamily="18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g-Cyrl-TJ" sz="2400" dirty="0">
                          <a:effectLst/>
                          <a:latin typeface="Times New Roman Tj" panose="02020603050405020304" pitchFamily="18" charset="-52"/>
                        </a:rPr>
                        <a:t>116</a:t>
                      </a:r>
                      <a:endParaRPr lang="ru-RU" sz="2400" dirty="0">
                        <a:effectLst/>
                        <a:latin typeface="Times New Roman Tj" panose="02020603050405020304" pitchFamily="18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g-Cyrl-TJ" sz="2400" dirty="0">
                          <a:effectLst/>
                          <a:latin typeface="Times New Roman Tj" panose="02020603050405020304" pitchFamily="18" charset="-52"/>
                        </a:rPr>
                        <a:t>124</a:t>
                      </a:r>
                      <a:endParaRPr lang="ru-RU" sz="2400" dirty="0">
                        <a:effectLst/>
                        <a:latin typeface="Times New Roman Tj" panose="02020603050405020304" pitchFamily="18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g-Cyrl-TJ" sz="2400">
                          <a:effectLst/>
                          <a:latin typeface="Times New Roman Tj" panose="02020603050405020304" pitchFamily="18" charset="-52"/>
                        </a:rPr>
                        <a:t>124</a:t>
                      </a:r>
                      <a:endParaRPr lang="ru-RU" sz="2400">
                        <a:effectLst/>
                        <a:latin typeface="Times New Roman Tj" panose="02020603050405020304" pitchFamily="18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61976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g-Cyrl-TJ" sz="2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 Tj" panose="02020603050405020304" pitchFamily="18" charset="-52"/>
                        </a:rPr>
                        <a:t>Казахс</a:t>
                      </a:r>
                      <a:r>
                        <a:rPr lang="ru-RU" sz="2400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 Tj" panose="02020603050405020304" pitchFamily="18" charset="-52"/>
                        </a:rPr>
                        <a:t>тан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 Tj" panose="02020603050405020304" pitchFamily="18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 Tj" panose="02020603050405020304" pitchFamily="18" charset="-52"/>
                        </a:rPr>
                        <a:t>47</a:t>
                      </a:r>
                      <a:endParaRPr lang="ru-RU" sz="2400" dirty="0">
                        <a:effectLst/>
                        <a:latin typeface="Times New Roman Tj" panose="02020603050405020304" pitchFamily="18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 Tj" panose="02020603050405020304" pitchFamily="18" charset="-52"/>
                        </a:rPr>
                        <a:t>65</a:t>
                      </a:r>
                      <a:endParaRPr lang="ru-RU" sz="2400" dirty="0">
                        <a:effectLst/>
                        <a:latin typeface="Times New Roman Tj" panose="02020603050405020304" pitchFamily="18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 Tj" panose="02020603050405020304" pitchFamily="18" charset="-52"/>
                        </a:rPr>
                        <a:t>83</a:t>
                      </a:r>
                      <a:endParaRPr lang="ru-RU" sz="2400" dirty="0">
                        <a:effectLst/>
                        <a:latin typeface="Times New Roman Tj" panose="02020603050405020304" pitchFamily="18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7545398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8944" y="723330"/>
            <a:ext cx="10943457" cy="2675189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1" y="-1"/>
            <a:ext cx="12192000" cy="723331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latin typeface="Times New Roman Tj" panose="02020603050405020304" pitchFamily="18" charset="-52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" y="6237027"/>
            <a:ext cx="12191999" cy="620973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latin typeface="Times New Roman Tj" panose="02020603050405020304" pitchFamily="18" charset="-52"/>
            </a:endParaRPr>
          </a:p>
          <a:p>
            <a:pPr algn="ctr"/>
            <a:r>
              <a:rPr lang="ru-RU" b="1" dirty="0">
                <a:latin typeface="Times New Roman Tj" panose="02020603050405020304" pitchFamily="18" charset="-52"/>
              </a:rPr>
              <a:t> </a:t>
            </a:r>
            <a:r>
              <a:rPr lang="ru-RU" b="1" dirty="0" smtClean="0">
                <a:latin typeface="Times New Roman Tj" panose="02020603050405020304" pitchFamily="18" charset="-52"/>
              </a:rPr>
              <a:t>        	 	</a:t>
            </a:r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1" y="723330"/>
            <a:ext cx="532262" cy="5513697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11641540" y="723330"/>
            <a:ext cx="550460" cy="5513697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546386" y="6383693"/>
            <a:ext cx="370384" cy="365125"/>
          </a:xfrm>
        </p:spPr>
        <p:txBody>
          <a:bodyPr/>
          <a:lstStyle/>
          <a:p>
            <a:r>
              <a:rPr lang="tg-Cyrl-TJ" sz="1400" dirty="0" smtClean="0">
                <a:solidFill>
                  <a:schemeClr val="bg1"/>
                </a:solidFill>
              </a:rPr>
              <a:t>5</a:t>
            </a:r>
            <a:endParaRPr lang="de-DE" sz="1400" dirty="0">
              <a:solidFill>
                <a:schemeClr val="bg1"/>
              </a:solidFill>
            </a:endParaRPr>
          </a:p>
        </p:txBody>
      </p:sp>
      <p:pic>
        <p:nvPicPr>
          <p:cNvPr id="1025" name="Диаграмма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5360" y="2324308"/>
            <a:ext cx="10454640" cy="3573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264920" y="853440"/>
            <a:ext cx="1037661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tg-Cyrl-TJ" sz="2000" dirty="0" smtClean="0">
              <a:latin typeface="Times New Roman Tj" panose="02020603050405020304" pitchFamily="18" charset="-52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tg-Cyrl-TJ" sz="2000" dirty="0">
              <a:latin typeface="Times New Roman Tj" panose="02020603050405020304" pitchFamily="18" charset="-52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tg-Cyrl-TJ" sz="2000" dirty="0" smtClean="0">
              <a:latin typeface="Times New Roman Tj" panose="02020603050405020304" pitchFamily="18" charset="-5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04160" y="1200477"/>
            <a:ext cx="82753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31800" algn="ctr" fontAlgn="base">
              <a:spcBef>
                <a:spcPts val="600"/>
              </a:spcBef>
              <a:spcAft>
                <a:spcPts val="600"/>
              </a:spcAft>
            </a:pPr>
            <a:r>
              <a:rPr lang="tg-Cyrl-TJ" sz="2400" b="1" i="1" dirty="0">
                <a:solidFill>
                  <a:srgbClr val="000000"/>
                </a:solidFill>
                <a:latin typeface="Times New Roman Tj" panose="02020603050405020304" pitchFamily="18" charset="-52"/>
                <a:ea typeface="Gungsuh" panose="02030600000101010101" pitchFamily="18" charset="-127"/>
                <a:cs typeface="Times New Roman" panose="02020603050405020304" pitchFamily="18" charset="0"/>
              </a:rPr>
              <a:t>Диаграммаи </a:t>
            </a:r>
            <a:r>
              <a:rPr lang="tg-Cyrl-TJ" sz="2400" b="1" i="1" dirty="0" smtClean="0">
                <a:solidFill>
                  <a:srgbClr val="000000"/>
                </a:solidFill>
                <a:latin typeface="Times New Roman Tj" panose="02020603050405020304" pitchFamily="18" charset="-52"/>
                <a:ea typeface="Gungsuh" panose="02030600000101010101" pitchFamily="18" charset="-127"/>
                <a:cs typeface="Times New Roman" panose="02020603050405020304" pitchFamily="18" charset="0"/>
              </a:rPr>
              <a:t>1. </a:t>
            </a:r>
            <a:r>
              <a:rPr lang="tg-Cyrl-TJ" sz="2400" b="1" i="1" dirty="0">
                <a:solidFill>
                  <a:srgbClr val="000000"/>
                </a:solidFill>
                <a:latin typeface="Times New Roman Tj" panose="02020603050405020304" pitchFamily="18" charset="-52"/>
                <a:ea typeface="Gungsuh" panose="02030600000101010101" pitchFamily="18" charset="-127"/>
                <a:cs typeface="Times New Roman" panose="02020603050405020304" pitchFamily="18" charset="0"/>
              </a:rPr>
              <a:t>Источники доступа к информации о Таджикистане и </a:t>
            </a:r>
            <a:r>
              <a:rPr lang="tg-Cyrl-TJ" sz="2400" b="1" i="1" dirty="0" smtClean="0">
                <a:solidFill>
                  <a:srgbClr val="000000"/>
                </a:solidFill>
                <a:latin typeface="Times New Roman Tj" panose="02020603050405020304" pitchFamily="18" charset="-52"/>
                <a:ea typeface="Gungsuh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tg-Cyrl-TJ" sz="2400" b="1" i="1" dirty="0">
                <a:solidFill>
                  <a:srgbClr val="000000"/>
                </a:solidFill>
                <a:latin typeface="Times New Roman Tj" panose="02020603050405020304" pitchFamily="18" charset="-52"/>
                <a:ea typeface="Gungsuh" panose="02030600000101010101" pitchFamily="18" charset="-127"/>
                <a:cs typeface="Times New Roman" panose="02020603050405020304" pitchFamily="18" charset="0"/>
              </a:rPr>
              <a:t>мире 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67363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36320" y="723331"/>
            <a:ext cx="10546081" cy="34346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1" y="-1"/>
            <a:ext cx="12192000" cy="723331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latin typeface="Times New Roman Tj" panose="02020603050405020304" pitchFamily="18" charset="-52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" y="6237027"/>
            <a:ext cx="12191999" cy="620973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latin typeface="Times New Roman Tj" panose="02020603050405020304" pitchFamily="18" charset="-52"/>
            </a:endParaRPr>
          </a:p>
          <a:p>
            <a:pPr algn="ctr"/>
            <a:r>
              <a:rPr lang="ru-RU" b="1" dirty="0">
                <a:latin typeface="Times New Roman Tj" panose="02020603050405020304" pitchFamily="18" charset="-52"/>
              </a:rPr>
              <a:t> </a:t>
            </a:r>
            <a:r>
              <a:rPr lang="ru-RU" b="1" dirty="0" smtClean="0">
                <a:latin typeface="Times New Roman Tj" panose="02020603050405020304" pitchFamily="18" charset="-52"/>
              </a:rPr>
              <a:t>        	 	</a:t>
            </a:r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1" y="723330"/>
            <a:ext cx="532262" cy="5513697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11641540" y="723330"/>
            <a:ext cx="550460" cy="5513697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546386" y="6383693"/>
            <a:ext cx="370384" cy="365125"/>
          </a:xfrm>
        </p:spPr>
        <p:txBody>
          <a:bodyPr/>
          <a:lstStyle/>
          <a:p>
            <a:r>
              <a:rPr lang="tg-Cyrl-TJ" sz="1400" dirty="0" smtClean="0">
                <a:solidFill>
                  <a:schemeClr val="bg1"/>
                </a:solidFill>
              </a:rPr>
              <a:t>5</a:t>
            </a:r>
            <a:endParaRPr lang="de-DE" sz="1400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766536" y="1118383"/>
            <a:ext cx="63398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31800" algn="ctr" fontAlgn="base">
              <a:spcBef>
                <a:spcPts val="600"/>
              </a:spcBef>
              <a:spcAft>
                <a:spcPts val="600"/>
              </a:spcAft>
            </a:pPr>
            <a:r>
              <a:rPr lang="tg-Cyrl-TJ" sz="2400" b="1" dirty="0">
                <a:solidFill>
                  <a:srgbClr val="000000"/>
                </a:solidFill>
                <a:latin typeface="Times New Roman Tj" panose="02020603050405020304" pitchFamily="18" charset="-52"/>
                <a:ea typeface="Gungsuh" panose="02030600000101010101" pitchFamily="18" charset="-127"/>
                <a:cs typeface="Times New Roman" panose="02020603050405020304" pitchFamily="18" charset="0"/>
              </a:rPr>
              <a:t>Диаграммаи </a:t>
            </a:r>
            <a:r>
              <a:rPr lang="tg-Cyrl-TJ" sz="2400" b="1" dirty="0" smtClean="0">
                <a:solidFill>
                  <a:srgbClr val="000000"/>
                </a:solidFill>
                <a:latin typeface="Times New Roman Tj" panose="02020603050405020304" pitchFamily="18" charset="-52"/>
                <a:ea typeface="Gungsuh" panose="02030600000101010101" pitchFamily="18" charset="-127"/>
                <a:cs typeface="Times New Roman" panose="02020603050405020304" pitchFamily="18" charset="0"/>
              </a:rPr>
              <a:t>2. </a:t>
            </a:r>
            <a:r>
              <a:rPr lang="tg-Cyrl-TJ" sz="2400" b="1" dirty="0" smtClean="0"/>
              <a:t>Где </a:t>
            </a:r>
            <a:r>
              <a:rPr lang="tg-Cyrl-TJ" sz="2400" b="1" dirty="0"/>
              <a:t>вы получайте первоночальные религиозные информации? </a:t>
            </a:r>
            <a:endParaRPr lang="ru-RU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290" name="Диаграмма 18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71625" y="2087880"/>
            <a:ext cx="8729663" cy="3365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878286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8944" y="723330"/>
            <a:ext cx="10943457" cy="2675189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1" y="-1"/>
            <a:ext cx="12192000" cy="723331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latin typeface="Times New Roman Tj" panose="02020603050405020304" pitchFamily="18" charset="-52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" y="6237027"/>
            <a:ext cx="12191999" cy="620973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latin typeface="Times New Roman Tj" panose="02020603050405020304" pitchFamily="18" charset="-52"/>
            </a:endParaRPr>
          </a:p>
          <a:p>
            <a:pPr algn="ctr"/>
            <a:r>
              <a:rPr lang="ru-RU" b="1" dirty="0">
                <a:latin typeface="Times New Roman Tj" panose="02020603050405020304" pitchFamily="18" charset="-52"/>
              </a:rPr>
              <a:t> </a:t>
            </a:r>
            <a:r>
              <a:rPr lang="ru-RU" b="1" dirty="0" smtClean="0">
                <a:latin typeface="Times New Roman Tj" panose="02020603050405020304" pitchFamily="18" charset="-52"/>
              </a:rPr>
              <a:t>        	 	</a:t>
            </a:r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1" y="723330"/>
            <a:ext cx="532262" cy="5513697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11641540" y="723330"/>
            <a:ext cx="550460" cy="5513697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546386" y="6383693"/>
            <a:ext cx="370384" cy="365125"/>
          </a:xfrm>
        </p:spPr>
        <p:txBody>
          <a:bodyPr/>
          <a:lstStyle/>
          <a:p>
            <a:r>
              <a:rPr lang="tg-Cyrl-TJ" sz="1400" dirty="0" smtClean="0">
                <a:solidFill>
                  <a:schemeClr val="bg1"/>
                </a:solidFill>
              </a:rPr>
              <a:t>5</a:t>
            </a:r>
            <a:endParaRPr lang="de-DE" sz="1400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74959" y="1253550"/>
            <a:ext cx="109074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g-Cyrl-TJ" sz="2400" b="1" i="1" dirty="0">
                <a:solidFill>
                  <a:srgbClr val="000000"/>
                </a:solidFill>
                <a:latin typeface="Times New Roman Tj" panose="02020603050405020304" pitchFamily="18" charset="-52"/>
                <a:ea typeface="Gungsuh" panose="02030600000101010101" pitchFamily="18" charset="-127"/>
                <a:cs typeface="Times New Roman" panose="02020603050405020304" pitchFamily="18" charset="0"/>
              </a:rPr>
              <a:t>Диаграммаи </a:t>
            </a:r>
            <a:r>
              <a:rPr lang="tg-Cyrl-TJ" sz="2400" b="1" i="1" dirty="0" smtClean="0">
                <a:solidFill>
                  <a:srgbClr val="000000"/>
                </a:solidFill>
                <a:latin typeface="Times New Roman Tj" panose="02020603050405020304" pitchFamily="18" charset="-52"/>
                <a:ea typeface="Gungsuh" panose="02030600000101010101" pitchFamily="18" charset="-127"/>
                <a:cs typeface="Times New Roman" panose="02020603050405020304" pitchFamily="18" charset="0"/>
              </a:rPr>
              <a:t>3. </a:t>
            </a:r>
            <a:r>
              <a:rPr lang="tg-Cyrl-TJ" sz="2400" b="1" dirty="0" smtClean="0"/>
              <a:t> У вас имеется доступ к интернету и какими способами </a:t>
            </a:r>
            <a:endParaRPr lang="ru-RU" sz="2400" b="1" dirty="0"/>
          </a:p>
        </p:txBody>
      </p:sp>
      <p:pic>
        <p:nvPicPr>
          <p:cNvPr id="2051" name="Диаграмма 1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2261" y="2042161"/>
            <a:ext cx="11050140" cy="4194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1967254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8944" y="723330"/>
            <a:ext cx="10943457" cy="2675189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1" y="-1"/>
            <a:ext cx="12192000" cy="723331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latin typeface="Times New Roman Tj" panose="02020603050405020304" pitchFamily="18" charset="-52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" y="6237027"/>
            <a:ext cx="12191999" cy="620973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latin typeface="Times New Roman Tj" panose="02020603050405020304" pitchFamily="18" charset="-52"/>
            </a:endParaRPr>
          </a:p>
          <a:p>
            <a:pPr algn="ctr"/>
            <a:r>
              <a:rPr lang="ru-RU" b="1" dirty="0">
                <a:latin typeface="Times New Roman Tj" panose="02020603050405020304" pitchFamily="18" charset="-52"/>
              </a:rPr>
              <a:t> </a:t>
            </a:r>
            <a:r>
              <a:rPr lang="ru-RU" b="1" dirty="0" smtClean="0">
                <a:latin typeface="Times New Roman Tj" panose="02020603050405020304" pitchFamily="18" charset="-52"/>
              </a:rPr>
              <a:t>        	 	</a:t>
            </a:r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1" y="723330"/>
            <a:ext cx="532262" cy="5513697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11641540" y="723330"/>
            <a:ext cx="550460" cy="5513697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546386" y="6383693"/>
            <a:ext cx="370384" cy="365125"/>
          </a:xfrm>
        </p:spPr>
        <p:txBody>
          <a:bodyPr/>
          <a:lstStyle/>
          <a:p>
            <a:r>
              <a:rPr lang="tg-Cyrl-TJ" sz="1400" dirty="0" smtClean="0">
                <a:solidFill>
                  <a:schemeClr val="bg1"/>
                </a:solidFill>
              </a:rPr>
              <a:t>5</a:t>
            </a:r>
            <a:endParaRPr lang="de-DE" sz="1400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1304" y="161609"/>
            <a:ext cx="1110927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 Tj" panose="02020603050405020304" pitchFamily="18" charset="-52"/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38943" y="1158776"/>
            <a:ext cx="109074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g-Cyrl-TJ" sz="2400" b="1" dirty="0">
                <a:latin typeface="Times New Roman Tj" panose="02020603050405020304" pitchFamily="18" charset="-52"/>
              </a:rPr>
              <a:t>Диаграммаи </a:t>
            </a:r>
            <a:r>
              <a:rPr lang="tg-Cyrl-TJ" sz="2400" b="1" dirty="0" smtClean="0">
                <a:latin typeface="Times New Roman Tj" panose="02020603050405020304" pitchFamily="18" charset="-52"/>
              </a:rPr>
              <a:t>4. В день сколько времени вы проводите в интернете  </a:t>
            </a:r>
            <a:endParaRPr lang="ru-RU" sz="2400" b="1" dirty="0">
              <a:latin typeface="Times New Roman Tj" panose="02020603050405020304" pitchFamily="18" charset="-52"/>
            </a:endParaRPr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558071416"/>
              </p:ext>
            </p:extLst>
          </p:nvPr>
        </p:nvGraphicFramePr>
        <p:xfrm>
          <a:off x="1280160" y="2971799"/>
          <a:ext cx="10273669" cy="31242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41282905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8944" y="723330"/>
            <a:ext cx="10943457" cy="2675189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1" y="-1"/>
            <a:ext cx="12192000" cy="723331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latin typeface="Times New Roman Tj" panose="02020603050405020304" pitchFamily="18" charset="-52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" y="6237027"/>
            <a:ext cx="12191999" cy="620973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latin typeface="Times New Roman Tj" panose="02020603050405020304" pitchFamily="18" charset="-52"/>
            </a:endParaRPr>
          </a:p>
          <a:p>
            <a:pPr algn="ctr"/>
            <a:r>
              <a:rPr lang="ru-RU" b="1" dirty="0">
                <a:latin typeface="Times New Roman Tj" panose="02020603050405020304" pitchFamily="18" charset="-52"/>
              </a:rPr>
              <a:t> </a:t>
            </a:r>
            <a:r>
              <a:rPr lang="ru-RU" b="1" dirty="0" smtClean="0">
                <a:latin typeface="Times New Roman Tj" panose="02020603050405020304" pitchFamily="18" charset="-52"/>
              </a:rPr>
              <a:t>        	 	</a:t>
            </a:r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1" y="723330"/>
            <a:ext cx="532262" cy="5513697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11641540" y="723330"/>
            <a:ext cx="550460" cy="5513697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546386" y="6383693"/>
            <a:ext cx="370384" cy="365125"/>
          </a:xfrm>
        </p:spPr>
        <p:txBody>
          <a:bodyPr/>
          <a:lstStyle/>
          <a:p>
            <a:r>
              <a:rPr lang="tg-Cyrl-TJ" sz="1400" dirty="0" smtClean="0">
                <a:solidFill>
                  <a:schemeClr val="bg1"/>
                </a:solidFill>
              </a:rPr>
              <a:t>5</a:t>
            </a:r>
            <a:endParaRPr lang="de-DE" sz="1400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41362" y="453330"/>
            <a:ext cx="1110927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g-Cyrl-TJ" sz="2000" dirty="0">
                <a:latin typeface="Times New Roman Tj" panose="02020603050405020304" pitchFamily="18" charset="-52"/>
              </a:rPr>
              <a:t> </a:t>
            </a:r>
            <a:endParaRPr lang="ru-RU" dirty="0">
              <a:latin typeface="Times New Roman Tj" panose="02020603050405020304" pitchFamily="18" charset="-5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34098" y="1234976"/>
            <a:ext cx="109074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g-Cyrl-TJ" sz="2400" b="1" dirty="0"/>
              <a:t>Диаграммаи </a:t>
            </a:r>
            <a:r>
              <a:rPr lang="tg-Cyrl-TJ" sz="2400" b="1" dirty="0" smtClean="0"/>
              <a:t>5. </a:t>
            </a:r>
            <a:r>
              <a:rPr lang="tg-Cyrl-TJ" sz="2400" b="1" dirty="0"/>
              <a:t>Какие соцсети в основном </a:t>
            </a:r>
            <a:r>
              <a:rPr lang="tg-Cyrl-TJ" sz="2400" b="1" dirty="0" smtClean="0"/>
              <a:t>используйте?</a:t>
            </a:r>
            <a:endParaRPr lang="ru-RU" sz="2400" b="1" dirty="0">
              <a:latin typeface="Times New Roman Tj" panose="02020603050405020304" pitchFamily="18" charset="-52"/>
            </a:endParaRPr>
          </a:p>
        </p:txBody>
      </p:sp>
      <p:pic>
        <p:nvPicPr>
          <p:cNvPr id="5122" name="Диаграмма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0499" y="1939587"/>
            <a:ext cx="11050140" cy="3383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6972079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8944" y="723330"/>
            <a:ext cx="10943457" cy="2675189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1" y="-1"/>
            <a:ext cx="12192000" cy="723331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latin typeface="Times New Roman Tj" panose="02020603050405020304" pitchFamily="18" charset="-52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" y="6237027"/>
            <a:ext cx="12191999" cy="620973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latin typeface="Times New Roman Tj" panose="02020603050405020304" pitchFamily="18" charset="-52"/>
            </a:endParaRPr>
          </a:p>
          <a:p>
            <a:pPr algn="ctr"/>
            <a:r>
              <a:rPr lang="ru-RU" b="1" dirty="0">
                <a:latin typeface="Times New Roman Tj" panose="02020603050405020304" pitchFamily="18" charset="-52"/>
              </a:rPr>
              <a:t> </a:t>
            </a:r>
            <a:r>
              <a:rPr lang="ru-RU" b="1" dirty="0" smtClean="0">
                <a:latin typeface="Times New Roman Tj" panose="02020603050405020304" pitchFamily="18" charset="-52"/>
              </a:rPr>
              <a:t>        	 	</a:t>
            </a:r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1" y="723330"/>
            <a:ext cx="532262" cy="5513697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11641540" y="723330"/>
            <a:ext cx="550460" cy="5513697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546386" y="6383693"/>
            <a:ext cx="370384" cy="365125"/>
          </a:xfrm>
        </p:spPr>
        <p:txBody>
          <a:bodyPr/>
          <a:lstStyle/>
          <a:p>
            <a:r>
              <a:rPr lang="tg-Cyrl-TJ" sz="1400" dirty="0" smtClean="0">
                <a:solidFill>
                  <a:schemeClr val="bg1"/>
                </a:solidFill>
              </a:rPr>
              <a:t>5</a:t>
            </a:r>
            <a:endParaRPr lang="de-DE" sz="1400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07493" y="453330"/>
            <a:ext cx="1110927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g-Cyrl-TJ" sz="2000" dirty="0">
                <a:latin typeface="Times New Roman Tj" panose="02020603050405020304" pitchFamily="18" charset="-52"/>
              </a:rPr>
              <a:t>	</a:t>
            </a:r>
            <a:endParaRPr lang="ru-RU" sz="2000" dirty="0">
              <a:latin typeface="Times New Roman Tj" panose="02020603050405020304" pitchFamily="18" charset="-5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07493" y="853440"/>
            <a:ext cx="109549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g-Cyrl-TJ" sz="2400" b="1" dirty="0"/>
              <a:t>Диаграммаи </a:t>
            </a:r>
            <a:r>
              <a:rPr lang="tg-Cyrl-TJ" sz="2400" b="1" dirty="0" smtClean="0"/>
              <a:t>6. </a:t>
            </a:r>
            <a:r>
              <a:rPr lang="tg-Cyrl-TJ" sz="2400" b="1" dirty="0"/>
              <a:t>В каких целях используйте </a:t>
            </a:r>
            <a:r>
              <a:rPr lang="tg-Cyrl-TJ" sz="2400" b="1" dirty="0" smtClean="0"/>
              <a:t>интернета?</a:t>
            </a:r>
            <a:endParaRPr lang="ru-RU" sz="2400" b="1" dirty="0"/>
          </a:p>
        </p:txBody>
      </p:sp>
      <p:pic>
        <p:nvPicPr>
          <p:cNvPr id="6146" name="Диаграмма 1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952" y="1781436"/>
            <a:ext cx="10730097" cy="3842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1773771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8944" y="723330"/>
            <a:ext cx="10943457" cy="4571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1" y="-1"/>
            <a:ext cx="12192000" cy="723331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latin typeface="Times New Roman Tj" panose="02020603050405020304" pitchFamily="18" charset="-52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" y="6237027"/>
            <a:ext cx="12191999" cy="620973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latin typeface="Times New Roman Tj" panose="02020603050405020304" pitchFamily="18" charset="-52"/>
            </a:endParaRPr>
          </a:p>
          <a:p>
            <a:pPr algn="ctr"/>
            <a:r>
              <a:rPr lang="ru-RU" b="1" dirty="0">
                <a:latin typeface="Times New Roman Tj" panose="02020603050405020304" pitchFamily="18" charset="-52"/>
              </a:rPr>
              <a:t> </a:t>
            </a:r>
            <a:r>
              <a:rPr lang="ru-RU" b="1" dirty="0" smtClean="0">
                <a:latin typeface="Times New Roman Tj" panose="02020603050405020304" pitchFamily="18" charset="-52"/>
              </a:rPr>
              <a:t>        	 	</a:t>
            </a:r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1" y="723330"/>
            <a:ext cx="532262" cy="5513697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11641540" y="723330"/>
            <a:ext cx="550460" cy="5513697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546386" y="6383693"/>
            <a:ext cx="370384" cy="365125"/>
          </a:xfrm>
        </p:spPr>
        <p:txBody>
          <a:bodyPr/>
          <a:lstStyle/>
          <a:p>
            <a:r>
              <a:rPr lang="tg-Cyrl-TJ" sz="1400" dirty="0" smtClean="0">
                <a:solidFill>
                  <a:schemeClr val="bg1"/>
                </a:solidFill>
              </a:rPr>
              <a:t>5</a:t>
            </a:r>
            <a:endParaRPr lang="de-DE" sz="1400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6557" y="1165305"/>
            <a:ext cx="109549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g-Cyrl-TJ" sz="2400" b="1" dirty="0" smtClean="0"/>
              <a:t>Диаграммаи 7. Вы можете  </a:t>
            </a:r>
            <a:r>
              <a:rPr lang="tg-Cyrl-TJ" sz="2400" b="1" dirty="0"/>
              <a:t>свободно использоват </a:t>
            </a:r>
            <a:r>
              <a:rPr lang="tg-Cyrl-TJ" sz="2400" b="1" dirty="0" smtClean="0"/>
              <a:t>интернет</a:t>
            </a:r>
            <a:r>
              <a:rPr lang="tg-Cyrl-TJ" sz="2400" b="1" dirty="0"/>
              <a:t>?</a:t>
            </a:r>
            <a:r>
              <a:rPr lang="tg-Cyrl-TJ" sz="2400" b="1" i="1" dirty="0"/>
              <a:t> </a:t>
            </a:r>
            <a:endParaRPr lang="ru-RU" sz="2400" b="1" dirty="0"/>
          </a:p>
        </p:txBody>
      </p:sp>
      <p:pic>
        <p:nvPicPr>
          <p:cNvPr id="7170" name="Диаграмма 1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4523" y="1775749"/>
            <a:ext cx="10334996" cy="3939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6053247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4271" y="541365"/>
            <a:ext cx="10943457" cy="712185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1" y="-1"/>
            <a:ext cx="12192000" cy="723331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latin typeface="Times New Roman Tj" panose="02020603050405020304" pitchFamily="18" charset="-52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" y="6237027"/>
            <a:ext cx="12191999" cy="620973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latin typeface="Times New Roman Tj" panose="02020603050405020304" pitchFamily="18" charset="-52"/>
            </a:endParaRPr>
          </a:p>
          <a:p>
            <a:pPr algn="ctr"/>
            <a:r>
              <a:rPr lang="ru-RU" b="1" dirty="0">
                <a:latin typeface="Times New Roman Tj" panose="02020603050405020304" pitchFamily="18" charset="-52"/>
              </a:rPr>
              <a:t> </a:t>
            </a:r>
            <a:r>
              <a:rPr lang="ru-RU" b="1" dirty="0" smtClean="0">
                <a:latin typeface="Times New Roman Tj" panose="02020603050405020304" pitchFamily="18" charset="-52"/>
              </a:rPr>
              <a:t>        	 	</a:t>
            </a:r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1" y="723330"/>
            <a:ext cx="532262" cy="5513697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11641540" y="723330"/>
            <a:ext cx="550460" cy="5513697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546386" y="6383693"/>
            <a:ext cx="370384" cy="365125"/>
          </a:xfrm>
        </p:spPr>
        <p:txBody>
          <a:bodyPr/>
          <a:lstStyle/>
          <a:p>
            <a:r>
              <a:rPr lang="tg-Cyrl-TJ" sz="1400" dirty="0" smtClean="0">
                <a:solidFill>
                  <a:schemeClr val="bg1"/>
                </a:solidFill>
              </a:rPr>
              <a:t>5</a:t>
            </a:r>
            <a:endParaRPr lang="de-DE" sz="1400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03292" y="988378"/>
            <a:ext cx="110501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g-Cyrl-TJ" sz="2400" b="1" dirty="0"/>
              <a:t>Диаграммаи </a:t>
            </a:r>
            <a:r>
              <a:rPr lang="tg-Cyrl-TJ" sz="2400" b="1" dirty="0" smtClean="0"/>
              <a:t>8. </a:t>
            </a:r>
            <a:r>
              <a:rPr lang="tg-Cyrl-TJ" sz="2400" b="1" dirty="0"/>
              <a:t>Назовите </a:t>
            </a:r>
            <a:r>
              <a:rPr lang="tg-Cyrl-TJ" sz="2400" b="1" dirty="0" smtClean="0"/>
              <a:t>позитивные </a:t>
            </a:r>
            <a:r>
              <a:rPr lang="tg-Cyrl-TJ" sz="2400" b="1" dirty="0"/>
              <a:t>аспекты  </a:t>
            </a:r>
            <a:r>
              <a:rPr lang="tg-Cyrl-TJ" sz="2400" b="1" dirty="0" smtClean="0"/>
              <a:t>интернета </a:t>
            </a:r>
            <a:r>
              <a:rPr lang="tg-Cyrl-TJ" sz="2400" b="1" dirty="0"/>
              <a:t>и </a:t>
            </a:r>
            <a:r>
              <a:rPr lang="tg-Cyrl-TJ" sz="2400" b="1" dirty="0" smtClean="0"/>
              <a:t>соцсетей?</a:t>
            </a:r>
            <a:r>
              <a:rPr lang="tg-Cyrl-TJ" sz="2400" b="1" i="1" dirty="0" smtClean="0"/>
              <a:t> </a:t>
            </a:r>
            <a:endParaRPr lang="ru-RU" sz="2400" b="1" dirty="0"/>
          </a:p>
        </p:txBody>
      </p:sp>
      <p:pic>
        <p:nvPicPr>
          <p:cNvPr id="8194" name="Диаграмма 16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769190"/>
            <a:ext cx="8625840" cy="4159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912061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4271" y="541365"/>
            <a:ext cx="10943457" cy="2675189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1" y="-1"/>
            <a:ext cx="12192000" cy="723331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latin typeface="Times New Roman Tj" panose="02020603050405020304" pitchFamily="18" charset="-52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" y="6237027"/>
            <a:ext cx="12191999" cy="620973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latin typeface="Times New Roman Tj" panose="02020603050405020304" pitchFamily="18" charset="-52"/>
            </a:endParaRPr>
          </a:p>
          <a:p>
            <a:pPr algn="ctr"/>
            <a:r>
              <a:rPr lang="ru-RU" b="1" dirty="0">
                <a:latin typeface="Times New Roman Tj" panose="02020603050405020304" pitchFamily="18" charset="-52"/>
              </a:rPr>
              <a:t> </a:t>
            </a:r>
            <a:r>
              <a:rPr lang="ru-RU" b="1" dirty="0" smtClean="0">
                <a:latin typeface="Times New Roman Tj" panose="02020603050405020304" pitchFamily="18" charset="-52"/>
              </a:rPr>
              <a:t>        	 	</a:t>
            </a:r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1" y="723330"/>
            <a:ext cx="532262" cy="5513697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11641540" y="723330"/>
            <a:ext cx="550460" cy="5513697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546386" y="6383693"/>
            <a:ext cx="370384" cy="365125"/>
          </a:xfrm>
        </p:spPr>
        <p:txBody>
          <a:bodyPr/>
          <a:lstStyle/>
          <a:p>
            <a:r>
              <a:rPr lang="tg-Cyrl-TJ" sz="1400" dirty="0" smtClean="0">
                <a:solidFill>
                  <a:schemeClr val="bg1"/>
                </a:solidFill>
              </a:rPr>
              <a:t>5</a:t>
            </a:r>
            <a:endParaRPr lang="de-DE" sz="1400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91400" y="956548"/>
            <a:ext cx="110501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g-Cyrl-TJ" sz="2400" b="1" dirty="0"/>
              <a:t>Диаграммаи </a:t>
            </a:r>
            <a:r>
              <a:rPr lang="tg-Cyrl-TJ" sz="2400" b="1" dirty="0" smtClean="0"/>
              <a:t>9. </a:t>
            </a:r>
            <a:r>
              <a:rPr lang="tg-Cyrl-TJ" sz="2400" b="1" dirty="0"/>
              <a:t>Назовите </a:t>
            </a:r>
            <a:r>
              <a:rPr lang="tg-Cyrl-TJ" sz="2400" b="1" dirty="0" smtClean="0"/>
              <a:t>негативние аспекты интернета </a:t>
            </a:r>
            <a:r>
              <a:rPr lang="tg-Cyrl-TJ" sz="2400" b="1" dirty="0"/>
              <a:t>и соцсетей</a:t>
            </a:r>
            <a:r>
              <a:rPr lang="tg-Cyrl-TJ" sz="2400" b="1" dirty="0" smtClean="0"/>
              <a:t>?</a:t>
            </a:r>
            <a:r>
              <a:rPr lang="tg-Cyrl-TJ" sz="2400" b="1" i="1" dirty="0" smtClean="0"/>
              <a:t> </a:t>
            </a:r>
            <a:endParaRPr lang="ru-RU" sz="2400" b="1" dirty="0"/>
          </a:p>
        </p:txBody>
      </p:sp>
      <p:pic>
        <p:nvPicPr>
          <p:cNvPr id="9218" name="Диаграмма 17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1580" y="1691640"/>
            <a:ext cx="9768840" cy="3947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8914158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2959" y="0"/>
            <a:ext cx="10104121" cy="1468582"/>
          </a:xfr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algn="just"/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" y="-1"/>
            <a:ext cx="12192000" cy="723331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g-Cyrl-TJ" sz="2800" dirty="0" smtClean="0">
                <a:latin typeface="Times New Roman Tj" panose="02020603050405020304" pitchFamily="18" charset="-52"/>
              </a:rPr>
              <a:t> </a:t>
            </a:r>
            <a:endParaRPr lang="ru-RU" sz="2800" dirty="0">
              <a:latin typeface="Times New Roman Tj" panose="02020603050405020304" pitchFamily="18" charset="-52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" y="6237027"/>
            <a:ext cx="12191999" cy="620973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latin typeface="Times New Roman Tj" panose="02020603050405020304" pitchFamily="18" charset="-52"/>
            </a:endParaRPr>
          </a:p>
          <a:p>
            <a:pPr algn="ctr"/>
            <a:r>
              <a:rPr lang="ru-RU" b="1" dirty="0">
                <a:latin typeface="Times New Roman Tj" panose="02020603050405020304" pitchFamily="18" charset="-52"/>
              </a:rPr>
              <a:t> </a:t>
            </a:r>
            <a:r>
              <a:rPr lang="ru-RU" b="1" dirty="0" smtClean="0">
                <a:latin typeface="Times New Roman Tj" panose="02020603050405020304" pitchFamily="18" charset="-52"/>
              </a:rPr>
              <a:t>        	 	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446239"/>
            <a:ext cx="532262" cy="5513697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1641540" y="723330"/>
            <a:ext cx="550460" cy="5513697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32263" y="6383693"/>
            <a:ext cx="1236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22.06.2017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546386" y="6383693"/>
            <a:ext cx="370384" cy="365125"/>
          </a:xfrm>
        </p:spPr>
        <p:txBody>
          <a:bodyPr/>
          <a:lstStyle/>
          <a:p>
            <a:r>
              <a:rPr lang="tg-Cyrl-TJ" sz="1400" dirty="0" smtClean="0">
                <a:solidFill>
                  <a:schemeClr val="bg1"/>
                </a:solidFill>
              </a:rPr>
              <a:t>11</a:t>
            </a:r>
            <a:endParaRPr lang="de-DE" sz="1400" dirty="0">
              <a:solidFill>
                <a:schemeClr val="bg1"/>
              </a:solidFill>
            </a:endParaRPr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480840439"/>
              </p:ext>
            </p:extLst>
          </p:nvPr>
        </p:nvGraphicFramePr>
        <p:xfrm>
          <a:off x="685800" y="1310640"/>
          <a:ext cx="10759440" cy="4800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4163456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2263" y="723331"/>
            <a:ext cx="11109276" cy="5513696"/>
          </a:xfr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algn="just"/>
            <a:r>
              <a:rPr lang="ru-RU" sz="5400" b="1" dirty="0" smtClean="0">
                <a:solidFill>
                  <a:srgbClr val="0070C0"/>
                </a:solidFill>
                <a:latin typeface="Times New Roman Tj" panose="02020603050405020304" pitchFamily="18" charset="-52"/>
              </a:rPr>
              <a:t> </a:t>
            </a:r>
            <a:endParaRPr lang="ru-RU" sz="5400" b="1" dirty="0">
              <a:solidFill>
                <a:schemeClr val="accent6">
                  <a:lumMod val="50000"/>
                </a:schemeClr>
              </a:solidFill>
              <a:latin typeface="Times New Roman Tj" panose="02020603050405020304" pitchFamily="18" charset="-52"/>
            </a:endParaRPr>
          </a:p>
          <a:p>
            <a:endParaRPr lang="ru-RU" sz="5400" b="1" dirty="0" smtClean="0">
              <a:solidFill>
                <a:srgbClr val="0070C0"/>
              </a:solidFill>
            </a:endParaRPr>
          </a:p>
          <a:p>
            <a:endParaRPr lang="ru-RU" sz="5400" b="1" dirty="0">
              <a:solidFill>
                <a:srgbClr val="0070C0"/>
              </a:solidFill>
            </a:endParaRPr>
          </a:p>
          <a:p>
            <a:r>
              <a:rPr lang="ru-RU" sz="5400" b="1" dirty="0" smtClean="0">
                <a:solidFill>
                  <a:srgbClr val="0070C0"/>
                </a:solidFill>
              </a:rPr>
              <a:t>СПАСИБО ЗА ВНИМАНИЕ!</a:t>
            </a:r>
            <a:endParaRPr lang="ru-RU" sz="5400" b="1" dirty="0">
              <a:solidFill>
                <a:srgbClr val="0070C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" y="-1"/>
            <a:ext cx="12192000" cy="723331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g-Cyrl-TJ" sz="2800" dirty="0" smtClean="0">
                <a:latin typeface="Times New Roman Tj" panose="02020603050405020304" pitchFamily="18" charset="-52"/>
              </a:rPr>
              <a:t> </a:t>
            </a:r>
            <a:endParaRPr lang="ru-RU" sz="2800" dirty="0">
              <a:latin typeface="Times New Roman Tj" panose="02020603050405020304" pitchFamily="18" charset="-52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" y="6237027"/>
            <a:ext cx="12191999" cy="620973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latin typeface="Times New Roman Tj" panose="02020603050405020304" pitchFamily="18" charset="-52"/>
            </a:endParaRPr>
          </a:p>
          <a:p>
            <a:pPr algn="ctr"/>
            <a:r>
              <a:rPr lang="ru-RU" b="1" dirty="0">
                <a:latin typeface="Times New Roman Tj" panose="02020603050405020304" pitchFamily="18" charset="-52"/>
              </a:rPr>
              <a:t> </a:t>
            </a:r>
            <a:r>
              <a:rPr lang="ru-RU" b="1" dirty="0" smtClean="0">
                <a:latin typeface="Times New Roman Tj" panose="02020603050405020304" pitchFamily="18" charset="-52"/>
              </a:rPr>
              <a:t>        	 	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" y="723330"/>
            <a:ext cx="532262" cy="5513697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1641540" y="723330"/>
            <a:ext cx="550460" cy="5513697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32263" y="6383693"/>
            <a:ext cx="1236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22.06.2017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546386" y="6383693"/>
            <a:ext cx="370384" cy="365125"/>
          </a:xfrm>
        </p:spPr>
        <p:txBody>
          <a:bodyPr/>
          <a:lstStyle/>
          <a:p>
            <a:r>
              <a:rPr lang="tg-Cyrl-TJ" sz="1400" dirty="0" smtClean="0">
                <a:solidFill>
                  <a:schemeClr val="bg1"/>
                </a:solidFill>
              </a:rPr>
              <a:t>11</a:t>
            </a:r>
            <a:endParaRPr lang="de-DE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6976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1215</TotalTime>
  <Words>358</Words>
  <Application>Microsoft Office PowerPoint</Application>
  <PresentationFormat>Произвольный</PresentationFormat>
  <Paragraphs>125</Paragraphs>
  <Slides>16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Company>diakov.net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Lenovo</dc:creator>
  <cp:lastModifiedBy>Admin</cp:lastModifiedBy>
  <cp:revision>134</cp:revision>
  <cp:lastPrinted>2017-06-23T03:51:57Z</cp:lastPrinted>
  <dcterms:created xsi:type="dcterms:W3CDTF">2017-04-14T03:49:24Z</dcterms:created>
  <dcterms:modified xsi:type="dcterms:W3CDTF">2017-07-04T11:49:28Z</dcterms:modified>
</cp:coreProperties>
</file>