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319" r:id="rId3"/>
    <p:sldId id="320" r:id="rId4"/>
    <p:sldId id="321" r:id="rId5"/>
    <p:sldId id="322" r:id="rId6"/>
    <p:sldId id="323" r:id="rId7"/>
    <p:sldId id="324" r:id="rId8"/>
    <p:sldId id="318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0"/>
    <a:srgbClr val="00CCBD"/>
    <a:srgbClr val="00A498"/>
    <a:srgbClr val="009288"/>
    <a:srgbClr val="006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5" autoAdjust="0"/>
    <p:restoredTop sz="83452" autoAdjust="0"/>
  </p:normalViewPr>
  <p:slideViewPr>
    <p:cSldViewPr>
      <p:cViewPr>
        <p:scale>
          <a:sx n="70" d="100"/>
          <a:sy n="70" d="100"/>
        </p:scale>
        <p:origin x="-13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53B9319-93B6-45BC-9D6F-CBF042B22CA4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C6334EB-A752-48CC-BFFD-A9CC16B3C6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23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ctld.ru/files/pdf/cbr.pdf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8F8A10-63D2-4F33-AE0F-727A52F2865F}" type="slidenum">
              <a:rPr lang="ru-RU" altLang="ru-RU" smtClean="0"/>
              <a:pPr eaLnBrk="1" hangingPunct="1">
                <a:defRPr/>
              </a:pPr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 smtClean="0"/>
              <a:t>В соответствии с </a:t>
            </a:r>
            <a:r>
              <a:rPr lang="ru-RU" dirty="0" smtClean="0">
                <a:hlinkClick r:id="rId3"/>
              </a:rPr>
              <a:t>Соглашением</a:t>
            </a:r>
            <a:r>
              <a:rPr lang="ru-RU" dirty="0" smtClean="0"/>
              <a:t>, в область компетенции организации входит противодействие и предупреждение фактов нарушений сети Интернет, в сфере финансовых рынков Российской Федерации и в национальной платежной системе Российской Федерации.</a:t>
            </a: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5BD648-6C28-47BC-A0EC-AB30DDD8AEF3}" type="slidenum">
              <a:rPr lang="ru-RU" altLang="ru-RU" smtClean="0"/>
              <a:pPr eaLnBrk="1" hangingPunct="1">
                <a:defRPr/>
              </a:pPr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3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6053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0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6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76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79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2564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4008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8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8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D:\kc-stylebook\back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486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:\kc-stylebook\KC-logo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33375"/>
            <a:ext cx="14700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0200" y="1700213"/>
            <a:ext cx="427037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0"/>
            <a:r>
              <a:rPr lang="ru-RU" altLang="ru-RU" smtClean="0"/>
              <a:t>Пятый уровень</a:t>
            </a:r>
          </a:p>
        </p:txBody>
      </p:sp>
      <p:sp>
        <p:nvSpPr>
          <p:cNvPr id="1029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15888"/>
            <a:ext cx="74152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ЗАГОЛОВОК СЛАЙДА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b="1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/>
          </p:cNvSpPr>
          <p:nvPr/>
        </p:nvSpPr>
        <p:spPr bwMode="auto">
          <a:xfrm>
            <a:off x="611188" y="2205038"/>
            <a:ext cx="784701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5400" dirty="0">
              <a:solidFill>
                <a:srgbClr val="006C64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dirty="0" smtClean="0">
                <a:solidFill>
                  <a:srgbClr val="006C64"/>
                </a:solidFill>
              </a:rPr>
              <a:t>Роль цифровой гигиены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000" dirty="0" smtClean="0">
                <a:solidFill>
                  <a:srgbClr val="006C64"/>
                </a:solidFill>
              </a:rPr>
              <a:t>и общественных стандартов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600" dirty="0" smtClean="0">
                <a:solidFill>
                  <a:srgbClr val="006C64"/>
                </a:solidFill>
              </a:rPr>
              <a:t>в повышении информационной безопасности</a:t>
            </a:r>
            <a:endParaRPr lang="ru-RU" altLang="ru-RU" sz="2600" dirty="0">
              <a:solidFill>
                <a:srgbClr val="006C64"/>
              </a:solidFill>
            </a:endParaRPr>
          </a:p>
        </p:txBody>
      </p:sp>
      <p:sp>
        <p:nvSpPr>
          <p:cNvPr id="2051" name="Подзаголовок 2"/>
          <p:cNvSpPr>
            <a:spLocks/>
          </p:cNvSpPr>
          <p:nvPr/>
        </p:nvSpPr>
        <p:spPr bwMode="auto">
          <a:xfrm>
            <a:off x="684213" y="5732463"/>
            <a:ext cx="792003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buFont typeface="Arial" charset="0"/>
              <a:buNone/>
            </a:pPr>
            <a:r>
              <a:rPr lang="ru-RU" altLang="ru-RU" sz="1600" b="0" dirty="0" smtClean="0"/>
              <a:t>Михаил Анисимов</a:t>
            </a:r>
            <a:endParaRPr lang="ru-RU" altLang="ru-RU" sz="1600" b="0" dirty="0"/>
          </a:p>
        </p:txBody>
      </p:sp>
      <p:pic>
        <p:nvPicPr>
          <p:cNvPr id="2052" name="Picture 3" descr="D:\kc-stylebook\KC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65175"/>
            <a:ext cx="3781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32772" name="Подзаголовок 2"/>
          <p:cNvSpPr>
            <a:spLocks/>
          </p:cNvSpPr>
          <p:nvPr/>
        </p:nvSpPr>
        <p:spPr bwMode="auto">
          <a:xfrm>
            <a:off x="684213" y="5732463"/>
            <a:ext cx="792003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buFont typeface="Arial" charset="0"/>
              <a:buNone/>
            </a:pPr>
            <a:r>
              <a:rPr lang="en-US" altLang="ru-RU" sz="1600" b="0" dirty="0"/>
              <a:t>E-mail: </a:t>
            </a:r>
            <a:r>
              <a:rPr lang="en-US" altLang="ru-RU" sz="1600" b="0" dirty="0" smtClean="0"/>
              <a:t>m.anisimov@cctld.ru</a:t>
            </a:r>
            <a:endParaRPr lang="ru-RU" altLang="ru-RU" sz="16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Обязательное предисловие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772816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Речь пойдет не только об экстремизме, но об информационных угрозах в целом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Экстремизм определяется в соответствии с законом той страны, которая ведет деятельность по борьбе с ним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 startAt="3"/>
            </a:pPr>
            <a:r>
              <a:rPr lang="ru-RU" dirty="0" smtClean="0"/>
              <a:t>«Стандарты и нормы» - условное понятие, так как носят не обязательный, а рекомендательный характер</a:t>
            </a:r>
          </a:p>
          <a:p>
            <a:pPr marL="342900" indent="-342900">
              <a:buAutoNum type="arabicPeriod" startAt="3"/>
            </a:pPr>
            <a:endParaRPr lang="ru-RU" dirty="0"/>
          </a:p>
          <a:p>
            <a:pPr marL="342900" indent="-342900">
              <a:buAutoNum type="arabicPeriod" startAt="3"/>
            </a:pPr>
            <a:r>
              <a:rPr lang="ru-RU" dirty="0" smtClean="0"/>
              <a:t>Принимаемые меры могут быть расширены с учетом социального, культурного и экономического контекста конкретной страны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867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Образовательные стандарты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484784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Принцип иммунитета: необходимо знакомить пользователей с основными видами угроз и рассказывать, где с ними можно столкнуться</a:t>
            </a:r>
          </a:p>
        </p:txBody>
      </p:sp>
      <p:pic>
        <p:nvPicPr>
          <p:cNvPr id="5123" name="Picture 3" descr="C:\Users\Anisimov\Dropbox\ccTLD\Anisimov\CAIGF\Презентация\IMG_63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463" y="2746217"/>
            <a:ext cx="3612827" cy="203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nisimov\Dropbox\ccTLD\Anisimov\CAIGF\Презентация\IMG_634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88" y="4875251"/>
            <a:ext cx="3049388" cy="171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nisimov\Dropbox\ccTLD\Anisimov\CAIGF\Презентация\IMG_634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35915"/>
            <a:ext cx="3649476" cy="205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nisimov\Dropbox\ccTLD\Anisimov\CAIGF\Презентация\IMG_63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35915"/>
            <a:ext cx="3288791" cy="18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nisimov\Dropbox\ccTLD\Anisimov\CAIGF\Презентация\IMG_634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875251"/>
            <a:ext cx="3049389" cy="171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53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Образовательные стандарты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48478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Специальные образовательные мероприятия: для детей, студентов, родителей, учителей и библиотекарей</a:t>
            </a:r>
          </a:p>
        </p:txBody>
      </p:sp>
      <p:pic>
        <p:nvPicPr>
          <p:cNvPr id="6146" name="Picture 2" descr="C:\Users\Anisimov\Dropbox\ccTLD\Anisimov\CAIGF\Презентация\stud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7" y="4613775"/>
            <a:ext cx="2625207" cy="19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nisimov\Dropbox\ccTLD\Anisimov\CAIGF\Презентация\stud-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285" y="2296383"/>
            <a:ext cx="2590724" cy="19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nisimov\Dropbox\ccTLD\Anisimov\CAIGF\Презентация\vladim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4653136"/>
            <a:ext cx="2829992" cy="188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nisimov\Dropbox\ccTLD\Anisimov\CAIGF\Презентация\det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744" y="231531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nisimov\Dropbox\ccTLD\Anisimov\CAIGF\Презентация\stud-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0704" y="2296196"/>
            <a:ext cx="2919408" cy="194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nisimov\Dropbox\ccTLD\Anisimov\CAIGF\Презентация\stud-5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4627944"/>
            <a:ext cx="3361275" cy="188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16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Специальные программы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34076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Образовательные и просветительские программы позволяют обучать дистанционно и в игровой форме</a:t>
            </a:r>
          </a:p>
        </p:txBody>
      </p:sp>
      <p:pic>
        <p:nvPicPr>
          <p:cNvPr id="7170" name="Picture 2" descr="C:\Users\Anisimov\Dropbox\ccTLD\Anisimov\CAIGF\Презентация\IMG_63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4944"/>
            <a:ext cx="1746285" cy="310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nisimov\Dropbox\ccTLD\Anisimov\CAIGF\Презентация\IMG_634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24944"/>
            <a:ext cx="1628718" cy="289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nisimov\Dropbox\ccTLD\Anisimov\CAIGF\Презентация\IMG_634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37717"/>
            <a:ext cx="1621537" cy="288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nisimov\Dropbox\ccTLD\Anisimov\CAIGF\Презентация\IMG_63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24944"/>
            <a:ext cx="1638385" cy="291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nisimov\Dropbox\ccTLD\Anisimov\CAIGF\Презентация\IMG_635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903632"/>
            <a:ext cx="1649362" cy="293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14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Обратная связь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34076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Необходимо, чтобы пользователи знали не только как распознать угрозу, но и что делать при столкновении с ней</a:t>
            </a:r>
          </a:p>
        </p:txBody>
      </p:sp>
      <p:pic>
        <p:nvPicPr>
          <p:cNvPr id="8194" name="Picture 2" descr="C:\Users\Anisimov\Dropbox\ccTLD\Anisimov\CAIGF\Презентация\rk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00611"/>
            <a:ext cx="3528392" cy="279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nisimov\Dropbox\ccTLD\Anisimov\CAIGF\Презентация\roc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91" y="3115314"/>
            <a:ext cx="1872381" cy="333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9" descr="https://cctld.ru/files/images/logo/ROC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91" y="2257053"/>
            <a:ext cx="1276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350" y="2060848"/>
            <a:ext cx="1404938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23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6" descr="https://cctld.ru/files/images/logo/group-i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52975"/>
            <a:ext cx="15113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17412" name="Заголовок 1"/>
          <p:cNvSpPr txBox="1">
            <a:spLocks/>
          </p:cNvSpPr>
          <p:nvPr/>
        </p:nvSpPr>
        <p:spPr bwMode="auto">
          <a:xfrm>
            <a:off x="1009650" y="981075"/>
            <a:ext cx="64087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6C64"/>
                </a:solidFill>
              </a:rPr>
              <a:t>Компетентные организации</a:t>
            </a:r>
          </a:p>
        </p:txBody>
      </p:sp>
      <p:pic>
        <p:nvPicPr>
          <p:cNvPr id="17413" name="Рисунок 5" descr="https://cctld.ru/files/images/logo/si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29000"/>
            <a:ext cx="1584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7" descr="https://cctld.ru/files/images/logo/kaspersky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4797425"/>
            <a:ext cx="16319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Рисунок 8" descr="https://cctld.ru/files/images/logo/ru-cer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4868863"/>
            <a:ext cx="14779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Рисунок 9" descr="https://cctld.ru/files/images/logo/ROCI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409950"/>
            <a:ext cx="1276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Прямоугольник 10"/>
          <p:cNvSpPr>
            <a:spLocks noChangeArrowheads="1"/>
          </p:cNvSpPr>
          <p:nvPr/>
        </p:nvSpPr>
        <p:spPr bwMode="auto">
          <a:xfrm>
            <a:off x="900113" y="1916113"/>
            <a:ext cx="6840537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0" dirty="0"/>
              <a:t>С 2012 года Координационный центр внедрил практику взаимодействия с организациями, компетентными в определении нарушений в </a:t>
            </a:r>
            <a:r>
              <a:rPr lang="ru-RU" altLang="ru-RU" b="0" dirty="0" smtClean="0"/>
              <a:t>интернете</a:t>
            </a:r>
            <a:endParaRPr lang="ru-RU" altLang="ru-RU" sz="1900" b="0" dirty="0"/>
          </a:p>
        </p:txBody>
      </p:sp>
      <p:pic>
        <p:nvPicPr>
          <p:cNvPr id="17418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3208338"/>
            <a:ext cx="1404938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Рисунок 10" descr="https://cctld.ru/files/images/bi.zon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652963"/>
            <a:ext cx="119062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Рисунок 11" descr="https://cctld.ru/files/images/logo/cb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3500438"/>
            <a:ext cx="1476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496" y="44624"/>
            <a:ext cx="44648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Обратная связь</a:t>
            </a:r>
            <a:endParaRPr lang="ru-RU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2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одзаголовок 2"/>
          <p:cNvSpPr txBox="1">
            <a:spLocks/>
          </p:cNvSpPr>
          <p:nvPr/>
        </p:nvSpPr>
        <p:spPr bwMode="auto">
          <a:xfrm>
            <a:off x="179388" y="549275"/>
            <a:ext cx="5762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ru-RU" altLang="ru-RU" sz="1200">
              <a:solidFill>
                <a:schemeClr val="bg1"/>
              </a:solidFill>
            </a:endParaRPr>
          </a:p>
        </p:txBody>
      </p:sp>
      <p:sp>
        <p:nvSpPr>
          <p:cNvPr id="32771" name="Заголовок 1"/>
          <p:cNvSpPr>
            <a:spLocks/>
          </p:cNvSpPr>
          <p:nvPr/>
        </p:nvSpPr>
        <p:spPr bwMode="auto">
          <a:xfrm>
            <a:off x="1763713" y="2347913"/>
            <a:ext cx="568801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7500"/>
              </a:lnSpc>
              <a:spcBef>
                <a:spcPct val="0"/>
              </a:spcBef>
              <a:buFontTx/>
              <a:buNone/>
            </a:pPr>
            <a:r>
              <a:rPr lang="ru-RU" altLang="ru-RU" sz="4800" b="0" dirty="0" smtClean="0"/>
              <a:t>Спасибо!</a:t>
            </a:r>
            <a:r>
              <a:rPr lang="en-US" altLang="ru-RU" sz="1400" b="0" dirty="0" smtClean="0"/>
              <a:t>                                                                                                                                   </a:t>
            </a:r>
            <a:endParaRPr lang="ru-RU" altLang="ru-RU" sz="4800" dirty="0"/>
          </a:p>
        </p:txBody>
      </p:sp>
      <p:sp>
        <p:nvSpPr>
          <p:cNvPr id="32772" name="Подзаголовок 2"/>
          <p:cNvSpPr>
            <a:spLocks/>
          </p:cNvSpPr>
          <p:nvPr/>
        </p:nvSpPr>
        <p:spPr bwMode="auto">
          <a:xfrm>
            <a:off x="684213" y="5732463"/>
            <a:ext cx="792003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buFont typeface="Arial" charset="0"/>
              <a:buNone/>
            </a:pPr>
            <a:r>
              <a:rPr lang="en-US" altLang="ru-RU" sz="1600" b="0" dirty="0"/>
              <a:t>E-mail: </a:t>
            </a:r>
            <a:r>
              <a:rPr lang="en-US" altLang="ru-RU" sz="1600" b="0" dirty="0" smtClean="0"/>
              <a:t>m.anisimov@cctld.ru</a:t>
            </a:r>
            <a:endParaRPr lang="ru-RU" altLang="ru-RU" sz="1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11450</TotalTime>
  <Words>209</Words>
  <Application>Microsoft Office PowerPoint</Application>
  <PresentationFormat>Экран (4:3)</PresentationFormat>
  <Paragraphs>30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Gameland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Alik</dc:creator>
  <cp:lastModifiedBy>Anisimov</cp:lastModifiedBy>
  <cp:revision>372</cp:revision>
  <dcterms:created xsi:type="dcterms:W3CDTF">2012-03-11T18:05:10Z</dcterms:created>
  <dcterms:modified xsi:type="dcterms:W3CDTF">2017-06-21T22:47:40Z</dcterms:modified>
</cp:coreProperties>
</file>